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9" r:id="rId13"/>
    <p:sldId id="266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529BD"/>
    <a:srgbClr val="9438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7C701-3DC9-4B50-8B0A-7BFB9C5677D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A4588-BD7D-45CC-9ACC-F08CA82804F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31B18D-12D0-4CE3-85D5-F49F79828161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F7BD18-2B93-497C-9A06-325719B013F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282844" cy="3497730"/>
          </a:xfrm>
        </p:spPr>
        <p:txBody>
          <a:bodyPr anchor="t">
            <a:normAutofit/>
          </a:bodyPr>
          <a:lstStyle/>
          <a:p>
            <a:r>
              <a:rPr lang="uk-UA" dirty="0" smtClean="0"/>
              <a:t>Порівняльна характеристика.</a:t>
            </a:r>
            <a:br>
              <a:rPr lang="uk-UA" dirty="0" smtClean="0"/>
            </a:br>
            <a:r>
              <a:rPr lang="uk-UA" dirty="0" smtClean="0"/>
              <a:t>Відміна кріпацтва в Росії 1861 року та відміна рабства в США під час Громадянської війни.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57290" y="4071942"/>
            <a:ext cx="7282844" cy="2569036"/>
          </a:xfrm>
          <a:prstGeom prst="rect">
            <a:avLst/>
          </a:prstGeom>
        </p:spPr>
        <p:txBody>
          <a:bodyPr anchor="t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Роботу </a:t>
            </a:r>
            <a:r>
              <a:rPr lang="ru-RU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виконала</a:t>
            </a: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</a:t>
            </a:r>
            <a:r>
              <a:rPr kumimoji="0" lang="ru-RU" sz="43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учениця</a:t>
            </a:r>
            <a:r>
              <a:rPr kumimoji="0" lang="ru-RU" sz="4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9 </a:t>
            </a:r>
            <a:r>
              <a:rPr kumimoji="0" lang="ru-RU" sz="43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класу</a:t>
            </a:r>
            <a:endParaRPr kumimoji="0" lang="ru-RU" sz="43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</a:t>
            </a:r>
            <a:r>
              <a:rPr kumimoji="0" lang="ru-RU" sz="43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Полігонівської</a:t>
            </a:r>
            <a:r>
              <a:rPr kumimoji="0" lang="ru-RU" sz="4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ЗОШ</a:t>
            </a:r>
            <a:endParaRPr kumimoji="0" lang="ru-RU" sz="43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</a:t>
            </a:r>
            <a:r>
              <a:rPr lang="ru-RU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Хорошевська</a:t>
            </a: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Ірина</a:t>
            </a:r>
            <a:r>
              <a:rPr lang="ru-RU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kumimoji="0" lang="ru-RU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 advTm="5000">
    <p:newsflash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5825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1000108"/>
            <a:ext cx="9144000" cy="56436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швидке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неземлеробського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населення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залізничного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річкового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морського</a:t>
            </a:r>
            <a:r>
              <a:rPr lang="ru-RU" sz="1600" dirty="0" smtClean="0"/>
              <a:t> транспорту, </a:t>
            </a:r>
            <a:r>
              <a:rPr lang="ru-RU" sz="1600" dirty="0" err="1" smtClean="0"/>
              <a:t>розширення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внутрішньої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торгівлі</a:t>
            </a:r>
            <a:r>
              <a:rPr lang="ru-RU" sz="1600" dirty="0" smtClean="0"/>
              <a:t> — усе </a:t>
            </a:r>
            <a:r>
              <a:rPr lang="ru-RU" sz="1600" dirty="0" err="1" smtClean="0"/>
              <a:t>це</a:t>
            </a:r>
            <a:r>
              <a:rPr lang="ru-RU" sz="1600" dirty="0" smtClean="0"/>
              <a:t> справляло </a:t>
            </a:r>
            <a:r>
              <a:rPr lang="ru-RU" sz="1600" dirty="0" err="1" smtClean="0"/>
              <a:t>істотний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</a:t>
            </a:r>
            <a:r>
              <a:rPr lang="ru-RU" sz="1600" dirty="0" smtClean="0"/>
              <a:t> на характер та структуру </a:t>
            </a:r>
            <a:r>
              <a:rPr lang="ru-RU" sz="1600" dirty="0" err="1" smtClean="0"/>
              <a:t>сільськогоспо¬дарського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. </a:t>
            </a:r>
            <a:r>
              <a:rPr lang="ru-RU" sz="1600" dirty="0" err="1" smtClean="0"/>
              <a:t>Землеробство</a:t>
            </a:r>
            <a:r>
              <a:rPr lang="ru-RU" sz="1600" dirty="0" smtClean="0"/>
              <a:t> </a:t>
            </a:r>
            <a:r>
              <a:rPr lang="ru-RU" sz="1600" dirty="0" err="1" smtClean="0"/>
              <a:t>втягувалося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товарний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обіг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поступово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перетворювалося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підприємницьке</a:t>
            </a:r>
            <a:r>
              <a:rPr lang="ru-RU" sz="1600" dirty="0" smtClean="0"/>
              <a:t>, </a:t>
            </a:r>
            <a:r>
              <a:rPr lang="ru-RU" sz="1600" dirty="0" err="1" smtClean="0"/>
              <a:t>капіталістичне</a:t>
            </a:r>
            <a:r>
              <a:rPr lang="ru-RU" sz="1600" dirty="0" smtClean="0"/>
              <a:t>. </a:t>
            </a:r>
            <a:r>
              <a:rPr lang="ru-RU" sz="1600" dirty="0" err="1" smtClean="0"/>
              <a:t>Однак</a:t>
            </a:r>
            <a:r>
              <a:rPr lang="ru-RU" sz="1600" dirty="0" smtClean="0"/>
              <a:t>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</a:t>
            </a:r>
            <a:r>
              <a:rPr lang="ru-RU" sz="1600" dirty="0" err="1" smtClean="0"/>
              <a:t>гальмувався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численними</a:t>
            </a:r>
            <a:r>
              <a:rPr lang="ru-RU" sz="1600" dirty="0" smtClean="0"/>
              <a:t> пережитками </a:t>
            </a:r>
            <a:r>
              <a:rPr lang="ru-RU" sz="1600" dirty="0" err="1" smtClean="0"/>
              <a:t>кріпосництва</a:t>
            </a:r>
            <a:r>
              <a:rPr lang="ru-RU" sz="1600" dirty="0" smtClean="0"/>
              <a:t>, </a:t>
            </a:r>
            <a:r>
              <a:rPr lang="ru-RU" sz="1600" dirty="0" err="1" smtClean="0"/>
              <a:t>головними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поміщицького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землеволодіння</a:t>
            </a:r>
            <a:r>
              <a:rPr lang="ru-RU" sz="1600" dirty="0" smtClean="0"/>
              <a:t>. Реформа 1861 р. </a:t>
            </a:r>
            <a:r>
              <a:rPr lang="ru-RU" sz="1600" dirty="0" err="1" smtClean="0"/>
              <a:t>залишила</a:t>
            </a:r>
            <a:r>
              <a:rPr lang="ru-RU" sz="1600" dirty="0" smtClean="0"/>
              <a:t> в руках </a:t>
            </a:r>
            <a:r>
              <a:rPr lang="ru-RU" sz="1600" dirty="0" err="1" smtClean="0"/>
              <a:t>колишніх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кріпосників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величезні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площі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. </a:t>
            </a:r>
            <a:r>
              <a:rPr lang="ru-RU" sz="1600" dirty="0" err="1" smtClean="0"/>
              <a:t>Селяни</a:t>
            </a:r>
            <a:r>
              <a:rPr lang="ru-RU" sz="1600" dirty="0" smtClean="0"/>
              <a:t> ж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приречені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малоземелля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безземелля</a:t>
            </a:r>
            <a:r>
              <a:rPr lang="ru-RU" sz="1600" dirty="0" smtClean="0"/>
              <a:t>, а,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напівкріпосницьку</a:t>
            </a:r>
            <a:r>
              <a:rPr lang="ru-RU" sz="1600" dirty="0" smtClean="0"/>
              <a:t> кабалу. </a:t>
            </a:r>
            <a:br>
              <a:rPr lang="ru-RU" sz="1600" dirty="0" smtClean="0"/>
            </a:br>
            <a:r>
              <a:rPr lang="ru-RU" sz="1600" dirty="0" err="1" smtClean="0"/>
              <a:t>Внаслідок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реформи</a:t>
            </a:r>
            <a:r>
              <a:rPr lang="ru-RU" sz="1600" dirty="0" smtClean="0"/>
              <a:t> 1861 р. </a:t>
            </a:r>
            <a:r>
              <a:rPr lang="ru-RU" sz="1600" dirty="0" err="1" smtClean="0"/>
              <a:t>селяни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втратили</a:t>
            </a:r>
            <a:r>
              <a:rPr lang="ru-RU" sz="1600" dirty="0" smtClean="0"/>
              <a:t> 1 млн. десятин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15% </a:t>
            </a:r>
            <a:r>
              <a:rPr lang="ru-RU" sz="1600" dirty="0" err="1" smtClean="0"/>
              <a:t>загальної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площі</a:t>
            </a:r>
            <a:r>
              <a:rPr lang="ru-RU" sz="1600" dirty="0" smtClean="0"/>
              <a:t> земель, </a:t>
            </a:r>
            <a:r>
              <a:rPr lang="ru-RU" sz="1600" dirty="0" err="1" smtClean="0"/>
              <a:t>якими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користувались</a:t>
            </a:r>
            <a:r>
              <a:rPr lang="ru-RU" sz="1600" dirty="0" smtClean="0"/>
              <a:t> </a:t>
            </a:r>
            <a:r>
              <a:rPr lang="ru-RU" sz="1600" dirty="0" err="1" smtClean="0"/>
              <a:t>раніше</a:t>
            </a:r>
            <a:r>
              <a:rPr lang="ru-RU" sz="1600" dirty="0" smtClean="0"/>
              <a:t>. 94% </a:t>
            </a:r>
            <a:r>
              <a:rPr lang="ru-RU" sz="1600" dirty="0" err="1" smtClean="0"/>
              <a:t>колишніх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поміщицьких</a:t>
            </a:r>
            <a:r>
              <a:rPr lang="ru-RU" sz="1600" dirty="0" smtClean="0"/>
              <a:t> селян одержали </a:t>
            </a:r>
            <a:r>
              <a:rPr lang="ru-RU" sz="1600" spc="70" dirty="0" err="1" smtClean="0"/>
              <a:t>наділи</a:t>
            </a:r>
            <a:r>
              <a:rPr lang="ru-RU" sz="1600" dirty="0" smtClean="0"/>
              <a:t>  </a:t>
            </a:r>
            <a:r>
              <a:rPr lang="ru-RU" sz="1600" dirty="0" err="1" smtClean="0"/>
              <a:t>менші</a:t>
            </a:r>
            <a:r>
              <a:rPr lang="ru-RU" sz="1600" dirty="0" smtClean="0"/>
              <a:t> 5 десятин,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 </a:t>
            </a:r>
            <a:r>
              <a:rPr lang="ru-RU" sz="1600" dirty="0" err="1" smtClean="0"/>
              <a:t>нижче</a:t>
            </a:r>
            <a:r>
              <a:rPr lang="ru-RU" sz="1600" dirty="0" smtClean="0"/>
              <a:t> 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  </a:t>
            </a:r>
            <a:r>
              <a:rPr lang="ru-RU" sz="1600" dirty="0" err="1" smtClean="0"/>
              <a:t>середнього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прожиткового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мінімуму</a:t>
            </a:r>
            <a:r>
              <a:rPr lang="ru-RU" sz="1600" dirty="0" smtClean="0"/>
              <a:t>. </a:t>
            </a:r>
            <a:br>
              <a:rPr lang="ru-RU" sz="1600" dirty="0" smtClean="0"/>
            </a:br>
            <a:r>
              <a:rPr lang="ru-RU" sz="1600" dirty="0" err="1" smtClean="0"/>
              <a:t>Скасування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кріпосного</a:t>
            </a:r>
            <a:r>
              <a:rPr lang="ru-RU" sz="1600" dirty="0" smtClean="0"/>
              <a:t> права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пов'язані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ним </a:t>
            </a:r>
            <a:r>
              <a:rPr lang="ru-RU" sz="1600" dirty="0" err="1" smtClean="0"/>
              <a:t>перетворення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українських</a:t>
            </a:r>
            <a:r>
              <a:rPr lang="ru-RU" sz="1600" dirty="0" smtClean="0"/>
              <a:t> землях — </a:t>
            </a:r>
            <a:r>
              <a:rPr lang="ru-RU" sz="1600" dirty="0" err="1" smtClean="0"/>
              <a:t>складовій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Російської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імперії</a:t>
            </a:r>
            <a:r>
              <a:rPr lang="ru-RU" sz="1600" dirty="0" smtClean="0"/>
              <a:t> — </a:t>
            </a:r>
            <a:r>
              <a:rPr lang="ru-RU" sz="1600" dirty="0" err="1" smtClean="0"/>
              <a:t>спричинили</a:t>
            </a:r>
            <a:r>
              <a:rPr lang="ru-RU" sz="1600" dirty="0" smtClean="0"/>
              <a:t> </a:t>
            </a:r>
            <a:r>
              <a:rPr lang="ru-RU" sz="1600" dirty="0" err="1" smtClean="0"/>
              <a:t>суперечливі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тенденції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процеси</a:t>
            </a:r>
            <a:r>
              <a:rPr lang="ru-RU" sz="1600" dirty="0" smtClean="0"/>
              <a:t>: </a:t>
            </a:r>
            <a:r>
              <a:rPr lang="ru-RU" sz="1600" dirty="0" err="1" smtClean="0"/>
              <a:t>з</a:t>
            </a:r>
            <a:r>
              <a:rPr lang="ru-RU" sz="1600" dirty="0" smtClean="0"/>
              <a:t> одного боку, вони </a:t>
            </a:r>
            <a:r>
              <a:rPr lang="ru-RU" sz="1600" dirty="0" err="1" smtClean="0"/>
              <a:t>зумовлювали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землеволодіння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поміщиків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прогресуючий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занепад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деградацію</a:t>
            </a:r>
            <a:r>
              <a:rPr lang="ru-RU" sz="1600" dirty="0" smtClean="0"/>
              <a:t> </a:t>
            </a:r>
            <a:r>
              <a:rPr lang="ru-RU" sz="1600" dirty="0" err="1" smtClean="0"/>
              <a:t>їхніх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маєтків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обезземелення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розшарування</a:t>
            </a:r>
            <a:r>
              <a:rPr lang="ru-RU" sz="1600" dirty="0" smtClean="0"/>
              <a:t> селянства, </a:t>
            </a:r>
            <a:r>
              <a:rPr lang="ru-RU" sz="1600" dirty="0" err="1" smtClean="0"/>
              <a:t>аграрне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перенаселення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вимушені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міграції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протиріч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всестановою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виборністю</a:t>
            </a:r>
            <a:r>
              <a:rPr lang="ru-RU" sz="1600" dirty="0" smtClean="0"/>
              <a:t> до земств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авторитарним</a:t>
            </a:r>
            <a:r>
              <a:rPr lang="ru-RU" sz="1600" dirty="0" smtClean="0"/>
              <a:t> режимом,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самодержавством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створюваною</a:t>
            </a:r>
            <a:r>
              <a:rPr lang="ru-RU" sz="1600" dirty="0" smtClean="0"/>
              <a:t> ним правовою державою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,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іншого</a:t>
            </a:r>
            <a:r>
              <a:rPr lang="ru-RU" sz="1600" dirty="0" smtClean="0"/>
              <a:t> боку — </a:t>
            </a:r>
            <a:r>
              <a:rPr lang="ru-RU" sz="1600" dirty="0" err="1" smtClean="0"/>
              <a:t>формували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нестанову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приватну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власність</a:t>
            </a:r>
            <a:r>
              <a:rPr lang="ru-RU" sz="1600" dirty="0" smtClean="0"/>
              <a:t> на землю, </a:t>
            </a:r>
            <a:r>
              <a:rPr lang="ru-RU" sz="1600" dirty="0" err="1" smtClean="0"/>
              <a:t>сприяли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становленню</a:t>
            </a:r>
            <a:r>
              <a:rPr lang="ru-RU" sz="1600" dirty="0" smtClean="0"/>
              <a:t> ринку </a:t>
            </a:r>
            <a:r>
              <a:rPr lang="ru-RU" sz="1600" dirty="0" err="1" smtClean="0"/>
              <a:t>робочої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, </a:t>
            </a:r>
            <a:r>
              <a:rPr lang="ru-RU" sz="1600" dirty="0" err="1" smtClean="0"/>
              <a:t>стимулювали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підприємництва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розширювали</a:t>
            </a:r>
            <a:r>
              <a:rPr lang="ru-RU" sz="1600" dirty="0" smtClean="0"/>
              <a:t> сферу </a:t>
            </a:r>
            <a:r>
              <a:rPr lang="ru-RU" sz="1600" dirty="0" err="1" smtClean="0"/>
              <a:t>функціонування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ринкових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відносин</a:t>
            </a:r>
            <a:r>
              <a:rPr lang="ru-RU" sz="1600" dirty="0" smtClean="0"/>
              <a:t>, </a:t>
            </a:r>
            <a:r>
              <a:rPr lang="ru-RU" sz="1600" dirty="0" err="1" smtClean="0"/>
              <a:t>створювали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передумови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становлення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громадянського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суспільства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6778"/>
            <a:ext cx="8686800" cy="640454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0000FF"/>
                </a:solidFill>
                <a:effectLst/>
              </a:rPr>
              <a:t>Відміна рабства в США</a:t>
            </a:r>
            <a:endParaRPr lang="ru-RU" sz="3200" dirty="0">
              <a:solidFill>
                <a:srgbClr val="0000FF"/>
              </a:solidFill>
              <a:effectLst/>
            </a:endParaRPr>
          </a:p>
        </p:txBody>
      </p:sp>
      <p:pic>
        <p:nvPicPr>
          <p:cNvPr id="10" name="Содержимое 9" descr="800px-AfricanSlavesTranspor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000108"/>
            <a:ext cx="4537136" cy="2631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000108"/>
            <a:ext cx="3770174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фук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3857628"/>
            <a:ext cx="4335256" cy="2716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4786314" y="5143512"/>
            <a:ext cx="4143372" cy="1477328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Вівця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вовк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по-різному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розуміють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слово «свобода», в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цьому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суть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розбіжностей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які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панують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людському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суспільстві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 Авраам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Лiнкольн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rgbClr val="00B05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258204" cy="640454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0000FF"/>
                </a:solidFill>
              </a:rPr>
              <a:t>Причини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8715436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Війна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логічним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наслідком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протистояння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систем — </a:t>
            </a:r>
            <a:r>
              <a:rPr lang="ru-RU" sz="1400" dirty="0" err="1" smtClean="0"/>
              <a:t>рабстваа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вільної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праці</a:t>
            </a:r>
            <a:r>
              <a:rPr lang="ru-RU" sz="1400" dirty="0" smtClean="0"/>
              <a:t>. Першу систему </a:t>
            </a:r>
            <a:r>
              <a:rPr lang="ru-RU" sz="1400" dirty="0" err="1" smtClean="0"/>
              <a:t>підтримували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політичною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елітою</a:t>
            </a:r>
            <a:r>
              <a:rPr lang="ru-RU" sz="1400" dirty="0" smtClean="0"/>
              <a:t>   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плантатори-рабовласники</a:t>
            </a:r>
            <a:r>
              <a:rPr lang="ru-RU" sz="1400" dirty="0" smtClean="0"/>
              <a:t>. Для </a:t>
            </a:r>
            <a:r>
              <a:rPr lang="ru-RU" sz="1400" dirty="0" err="1" smtClean="0"/>
              <a:t>суспільства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Півдня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расистськіі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переконання</a:t>
            </a:r>
            <a:r>
              <a:rPr lang="ru-RU" sz="1400" dirty="0" smtClean="0"/>
              <a:t>. </a:t>
            </a:r>
            <a:r>
              <a:rPr lang="ru-RU" sz="1400" dirty="0" err="1" smtClean="0"/>
              <a:t>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види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робіт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темношкірі</a:t>
            </a:r>
            <a:r>
              <a:rPr lang="ru-RU" sz="1400" dirty="0" smtClean="0"/>
              <a:t>, </a:t>
            </a:r>
            <a:r>
              <a:rPr lang="ru-RU" sz="1400" dirty="0" err="1" smtClean="0"/>
              <a:t>вважалися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негідними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білої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</a:t>
            </a:r>
            <a:r>
              <a:rPr lang="ru-RU" sz="1400" dirty="0" err="1" smtClean="0"/>
              <a:t>бідняка</a:t>
            </a:r>
            <a:r>
              <a:rPr lang="ru-RU" sz="1400" dirty="0" smtClean="0"/>
              <a:t>. </a:t>
            </a:r>
            <a:r>
              <a:rPr lang="ru-RU" sz="1400" dirty="0" err="1" smtClean="0"/>
              <a:t>Північні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навпаки</a:t>
            </a:r>
            <a:r>
              <a:rPr lang="ru-RU" sz="1400" dirty="0" smtClean="0"/>
              <a:t>: в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конституціях</a:t>
            </a:r>
            <a:r>
              <a:rPr lang="ru-RU" sz="1400" dirty="0" smtClean="0"/>
              <a:t> рабство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заборонено. Основою </a:t>
            </a:r>
            <a:r>
              <a:rPr lang="ru-RU" sz="1400" dirty="0" err="1" smtClean="0"/>
              <a:t>сільского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господарстваа</a:t>
            </a:r>
            <a:r>
              <a:rPr lang="ru-RU" sz="1400" dirty="0" smtClean="0"/>
              <a:t> там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фермери</a:t>
            </a:r>
            <a:r>
              <a:rPr lang="ru-RU" sz="1400" dirty="0" smtClean="0"/>
              <a:t>. Увесь </a:t>
            </a:r>
            <a:r>
              <a:rPr lang="ru-RU" sz="1400" dirty="0" err="1" smtClean="0"/>
              <a:t>довоєнний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характеризувався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намаганням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південних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розширити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територію</a:t>
            </a:r>
            <a:r>
              <a:rPr lang="ru-RU" sz="1400" dirty="0" smtClean="0"/>
              <a:t> </a:t>
            </a:r>
            <a:r>
              <a:rPr lang="ru-RU" sz="1400" dirty="0" err="1" smtClean="0"/>
              <a:t>рабовласництва</a:t>
            </a:r>
            <a:r>
              <a:rPr lang="ru-RU" sz="1400" dirty="0" smtClean="0"/>
              <a:t> за </a:t>
            </a:r>
            <a:r>
              <a:rPr lang="ru-RU" sz="1400" dirty="0" err="1" smtClean="0"/>
              <a:t>рахунок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нових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штатів</a:t>
            </a:r>
            <a:r>
              <a:rPr lang="ru-RU" sz="1400" dirty="0" smtClean="0"/>
              <a:t>. Так, </a:t>
            </a:r>
            <a:r>
              <a:rPr lang="ru-RU" sz="1400" dirty="0" err="1" smtClean="0"/>
              <a:t>наприклад</a:t>
            </a:r>
            <a:r>
              <a:rPr lang="ru-RU" sz="1400" dirty="0" smtClean="0"/>
              <a:t>, у 1820 р.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прийнятий</a:t>
            </a:r>
            <a:r>
              <a:rPr lang="ru-RU" sz="1400" dirty="0" smtClean="0"/>
              <a:t>, так званий, </a:t>
            </a:r>
            <a:r>
              <a:rPr lang="ru-RU" sz="1400" dirty="0" err="1" smtClean="0"/>
              <a:t>Міссурійський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компромісс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поділив</a:t>
            </a:r>
            <a:r>
              <a:rPr lang="ru-RU" sz="1400" dirty="0" smtClean="0"/>
              <a:t> </a:t>
            </a:r>
            <a:r>
              <a:rPr lang="ru-RU" sz="1400" dirty="0" err="1" smtClean="0"/>
              <a:t>территорію</a:t>
            </a:r>
            <a:r>
              <a:rPr lang="ru-RU" sz="1400" dirty="0" smtClean="0"/>
              <a:t> на </a:t>
            </a:r>
            <a:r>
              <a:rPr lang="ru-RU" sz="1400" dirty="0" err="1" smtClean="0"/>
              <a:t>захід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ріки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Міссісіпі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паралеллю</a:t>
            </a:r>
            <a:r>
              <a:rPr lang="ru-RU" sz="1400" dirty="0" smtClean="0"/>
              <a:t> 36°30' </a:t>
            </a:r>
            <a:r>
              <a:rPr lang="ru-RU" sz="1400" dirty="0" err="1" smtClean="0"/>
              <a:t>с.ш</a:t>
            </a:r>
            <a:r>
              <a:rPr lang="ru-RU" sz="1400" dirty="0" smtClean="0"/>
              <a:t>. на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 — </a:t>
            </a:r>
            <a:r>
              <a:rPr lang="ru-RU" sz="1400" dirty="0" err="1" smtClean="0"/>
              <a:t>рабовласницька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півдня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до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півночі</a:t>
            </a:r>
            <a:r>
              <a:rPr lang="ru-RU" sz="1400" dirty="0" smtClean="0"/>
              <a:t>. На </a:t>
            </a:r>
            <a:r>
              <a:rPr lang="ru-RU" sz="1400" dirty="0" err="1" smtClean="0"/>
              <a:t>півночі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прогресивна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спільнота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намагалася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допомагати</a:t>
            </a:r>
            <a:r>
              <a:rPr lang="ru-RU" sz="1400" dirty="0" smtClean="0"/>
              <a:t> рабам: </a:t>
            </a:r>
            <a:r>
              <a:rPr lang="ru-RU" sz="1400" dirty="0" err="1" smtClean="0"/>
              <a:t>видавала</a:t>
            </a:r>
            <a:r>
              <a:rPr lang="ru-RU" sz="1400" dirty="0" smtClean="0"/>
              <a:t> </a:t>
            </a:r>
            <a:r>
              <a:rPr lang="ru-RU" sz="1400" dirty="0" err="1" smtClean="0"/>
              <a:t>антирабовласницьку</a:t>
            </a:r>
            <a:r>
              <a:rPr lang="ru-RU" sz="1400" dirty="0" smtClean="0"/>
              <a:t> </a:t>
            </a:r>
            <a:r>
              <a:rPr lang="ru-RU" sz="1400" dirty="0" err="1" smtClean="0"/>
              <a:t>літературу</a:t>
            </a:r>
            <a:r>
              <a:rPr lang="ru-RU" sz="1400" dirty="0" smtClean="0"/>
              <a:t>, </a:t>
            </a:r>
            <a:r>
              <a:rPr lang="ru-RU" sz="1400" dirty="0" err="1" smtClean="0"/>
              <a:t>організовувала</a:t>
            </a:r>
            <a:r>
              <a:rPr lang="ru-RU" sz="1400" dirty="0" smtClean="0"/>
              <a:t> </a:t>
            </a:r>
            <a:r>
              <a:rPr lang="ru-RU" sz="1400" dirty="0" err="1" smtClean="0"/>
              <a:t>нелегальну</a:t>
            </a:r>
            <a:r>
              <a:rPr lang="ru-RU" sz="1400" dirty="0" smtClean="0"/>
              <a:t> </a:t>
            </a:r>
            <a:r>
              <a:rPr lang="ru-RU" sz="1400" dirty="0" err="1" smtClean="0"/>
              <a:t>втечу</a:t>
            </a:r>
            <a:r>
              <a:rPr lang="ru-RU" sz="1400" dirty="0" smtClean="0"/>
              <a:t> </a:t>
            </a:r>
            <a:r>
              <a:rPr lang="ru-RU" sz="1400" dirty="0" err="1" smtClean="0"/>
              <a:t>рабів</a:t>
            </a:r>
            <a:r>
              <a:rPr lang="ru-RU" sz="1400" dirty="0" smtClean="0"/>
              <a:t> до </a:t>
            </a:r>
            <a:r>
              <a:rPr lang="ru-RU" sz="1400" dirty="0" err="1" smtClean="0"/>
              <a:t>вільних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штатів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 У 1860 президентом США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обраний</a:t>
            </a:r>
            <a:r>
              <a:rPr lang="ru-RU" sz="1400" dirty="0" smtClean="0"/>
              <a:t> Авраам </a:t>
            </a:r>
            <a:r>
              <a:rPr lang="ru-RU" sz="1400" dirty="0" err="1" smtClean="0"/>
              <a:t>Лінкольн</a:t>
            </a:r>
            <a:r>
              <a:rPr lang="ru-RU" sz="1400" dirty="0" smtClean="0"/>
              <a:t>, </a:t>
            </a:r>
            <a:r>
              <a:rPr lang="ru-RU" sz="1400" dirty="0" err="1" smtClean="0"/>
              <a:t>діяч</a:t>
            </a:r>
            <a:r>
              <a:rPr lang="ru-RU" sz="1400" dirty="0" smtClean="0"/>
              <a:t> </a:t>
            </a:r>
            <a:r>
              <a:rPr lang="ru-RU" sz="1400" dirty="0" err="1" smtClean="0"/>
              <a:t>Республіканської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партії</a:t>
            </a:r>
            <a:r>
              <a:rPr lang="ru-RU" sz="1400" dirty="0" smtClean="0"/>
              <a:t>, 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виступав</a:t>
            </a:r>
            <a:r>
              <a:rPr lang="ru-RU" sz="1400" dirty="0" smtClean="0"/>
              <a:t> за </a:t>
            </a:r>
            <a:r>
              <a:rPr lang="ru-RU" sz="1400" dirty="0" err="1" smtClean="0"/>
              <a:t>скасування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рабовласництва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i="1" dirty="0" smtClean="0"/>
              <a:t> </a:t>
            </a:r>
            <a:r>
              <a:rPr lang="ru-RU" sz="1400" i="1" dirty="0" err="1" smtClean="0"/>
              <a:t>Шістнадцятий</a:t>
            </a:r>
            <a:r>
              <a:rPr lang="ru-RU" sz="1400" i="1" dirty="0" smtClean="0"/>
              <a:t> Президент США Авраам </a:t>
            </a:r>
            <a:r>
              <a:rPr lang="ru-RU" sz="1400" i="1" dirty="0" err="1" smtClean="0"/>
              <a:t>Лінкольн</a:t>
            </a: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 </a:t>
            </a:r>
            <a:r>
              <a:rPr lang="ru-RU" sz="1400" i="1" dirty="0" err="1" smtClean="0"/>
              <a:t>Єдиний</a:t>
            </a:r>
            <a:r>
              <a:rPr lang="ru-RU" sz="1400" i="1" dirty="0" smtClean="0"/>
              <a:t> президент </a:t>
            </a:r>
            <a:r>
              <a:rPr lang="ru-RU" sz="1400" i="1" dirty="0" err="1" smtClean="0"/>
              <a:t>Конфедеративних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Штатів</a:t>
            </a:r>
            <a:r>
              <a:rPr lang="ru-RU" sz="1400" i="1" dirty="0" smtClean="0"/>
              <a:t> Америки </a:t>
            </a:r>
            <a:r>
              <a:rPr lang="ru-RU" sz="1400" i="1" dirty="0" err="1" smtClean="0"/>
              <a:t>Джефферсон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Девісс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Південні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відчули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загрозу</a:t>
            </a:r>
            <a:r>
              <a:rPr lang="ru-RU" sz="1400" dirty="0" smtClean="0"/>
              <a:t> у </a:t>
            </a:r>
            <a:r>
              <a:rPr lang="ru-RU" sz="1400" dirty="0" err="1" smtClean="0"/>
              <a:t>цьому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своєму</a:t>
            </a:r>
            <a:r>
              <a:rPr lang="ru-RU" sz="1400" dirty="0" smtClean="0"/>
              <a:t> способу </a:t>
            </a:r>
            <a:r>
              <a:rPr lang="ru-RU" sz="1400" dirty="0" err="1" smtClean="0"/>
              <a:t>існування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у </a:t>
            </a:r>
            <a:r>
              <a:rPr lang="ru-RU" sz="1400" dirty="0" err="1" smtClean="0"/>
              <a:t>кінці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грудня</a:t>
            </a:r>
            <a:r>
              <a:rPr lang="ru-RU" sz="1400" dirty="0" smtClean="0"/>
              <a:t> 1860 приклад подала </a:t>
            </a:r>
            <a:r>
              <a:rPr lang="ru-RU" sz="1400" dirty="0" err="1" smtClean="0"/>
              <a:t>Південна</a:t>
            </a:r>
            <a:r>
              <a:rPr lang="ru-RU" sz="1400" dirty="0" smtClean="0"/>
              <a:t> </a:t>
            </a:r>
            <a:r>
              <a:rPr lang="ru-RU" sz="1400" dirty="0" err="1" smtClean="0"/>
              <a:t>Кароліна</a:t>
            </a:r>
            <a:r>
              <a:rPr lang="ru-RU" sz="1400" dirty="0" smtClean="0"/>
              <a:t>, за </a:t>
            </a:r>
            <a:r>
              <a:rPr lang="ru-RU" sz="1400" dirty="0" err="1" smtClean="0"/>
              <a:t>якою</a:t>
            </a:r>
            <a:r>
              <a:rPr lang="ru-RU" sz="1400" dirty="0" smtClean="0"/>
              <a:t> в </a:t>
            </a:r>
            <a:r>
              <a:rPr lang="ru-RU" sz="1400" dirty="0" err="1" smtClean="0"/>
              <a:t>січні</a:t>
            </a:r>
            <a:r>
              <a:rPr lang="ru-RU" sz="1400" dirty="0" smtClean="0"/>
              <a:t> 1861 </a:t>
            </a:r>
            <a:r>
              <a:rPr lang="ru-RU" sz="1400" dirty="0" err="1" smtClean="0"/>
              <a:t>пішли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Міссісіпі</a:t>
            </a:r>
            <a:r>
              <a:rPr lang="ru-RU" sz="1400" dirty="0" smtClean="0"/>
              <a:t> , Флорида, Алабама, </a:t>
            </a:r>
            <a:r>
              <a:rPr lang="ru-RU" sz="1400" dirty="0" err="1" smtClean="0"/>
              <a:t>Джорджія</a:t>
            </a:r>
            <a:r>
              <a:rPr lang="ru-RU" sz="1400" dirty="0" smtClean="0"/>
              <a:t>,  </a:t>
            </a:r>
            <a:r>
              <a:rPr lang="ru-RU" sz="1400" dirty="0" err="1" smtClean="0"/>
              <a:t>Луїзіана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Техас, а у </a:t>
            </a:r>
            <a:r>
              <a:rPr lang="ru-RU" sz="1400" dirty="0" err="1" smtClean="0"/>
              <a:t>квітні-травні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Вірджинія</a:t>
            </a:r>
            <a:r>
              <a:rPr lang="ru-RU" sz="1400" dirty="0" smtClean="0"/>
              <a:t>, Арканзас, </a:t>
            </a:r>
            <a:r>
              <a:rPr lang="ru-RU" sz="1400" dirty="0" err="1" smtClean="0"/>
              <a:t>Теннессі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Північна</a:t>
            </a:r>
            <a:r>
              <a:rPr lang="ru-RU" sz="1400" dirty="0" smtClean="0"/>
              <a:t> </a:t>
            </a:r>
            <a:r>
              <a:rPr lang="ru-RU" sz="1400" dirty="0" err="1" smtClean="0"/>
              <a:t>Кароліна</a:t>
            </a:r>
            <a:r>
              <a:rPr lang="ru-RU" sz="1400" dirty="0" smtClean="0"/>
              <a:t>. </a:t>
            </a:r>
            <a:r>
              <a:rPr lang="ru-RU" sz="1400" dirty="0" err="1" smtClean="0"/>
              <a:t>Ці</a:t>
            </a:r>
            <a:r>
              <a:rPr lang="ru-RU" sz="1400" dirty="0" smtClean="0"/>
              <a:t> 11 </a:t>
            </a:r>
            <a:r>
              <a:rPr lang="ru-RU" sz="1400" dirty="0" err="1" smtClean="0"/>
              <a:t>штатів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утворили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Конфедеративні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 Америки, </a:t>
            </a:r>
            <a:r>
              <a:rPr lang="ru-RU" sz="1400" dirty="0" err="1" smtClean="0"/>
              <a:t>прийняли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конституцію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своїм</a:t>
            </a:r>
            <a:r>
              <a:rPr lang="ru-RU" sz="1400" dirty="0" smtClean="0"/>
              <a:t> президентом </a:t>
            </a:r>
            <a:r>
              <a:rPr lang="ru-RU" sz="1400" dirty="0" err="1" smtClean="0"/>
              <a:t>колишнього</a:t>
            </a:r>
            <a:r>
              <a:rPr lang="ru-RU" sz="1400" dirty="0" smtClean="0"/>
              <a:t> сенатора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Міссісіпі</a:t>
            </a:r>
            <a:r>
              <a:rPr lang="ru-RU" sz="1400" dirty="0" smtClean="0"/>
              <a:t> Дж. </a:t>
            </a:r>
            <a:r>
              <a:rPr lang="ru-RU" sz="1400" dirty="0" err="1" smtClean="0"/>
              <a:t>Девіса</a:t>
            </a:r>
            <a:r>
              <a:rPr lang="ru-RU" sz="1400" dirty="0" smtClean="0"/>
              <a:t>. Столицею </a:t>
            </a:r>
            <a:r>
              <a:rPr lang="ru-RU" sz="1400" dirty="0" err="1" smtClean="0"/>
              <a:t>Конфедерації</a:t>
            </a:r>
            <a:r>
              <a:rPr lang="ru-RU" sz="1400" dirty="0" smtClean="0"/>
              <a:t> стало </a:t>
            </a:r>
            <a:r>
              <a:rPr lang="ru-RU" sz="1400" dirty="0" err="1" smtClean="0"/>
              <a:t>вірджинське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місто</a:t>
            </a:r>
            <a:r>
              <a:rPr lang="ru-RU" sz="1400" dirty="0" smtClean="0"/>
              <a:t> </a:t>
            </a:r>
            <a:r>
              <a:rPr lang="ru-RU" sz="1400" dirty="0" err="1" smtClean="0"/>
              <a:t>Річмонд</a:t>
            </a:r>
            <a:r>
              <a:rPr lang="ru-RU" sz="1400" dirty="0" smtClean="0"/>
              <a:t>.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займали</a:t>
            </a:r>
            <a:r>
              <a:rPr lang="ru-RU" sz="1400" dirty="0" smtClean="0"/>
              <a:t> 40 % </a:t>
            </a:r>
            <a:r>
              <a:rPr lang="ru-RU" sz="1400" dirty="0" err="1" smtClean="0"/>
              <a:t>всієї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території</a:t>
            </a:r>
            <a:r>
              <a:rPr lang="ru-RU" sz="1400" dirty="0" smtClean="0"/>
              <a:t> США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населенням</a:t>
            </a:r>
            <a:r>
              <a:rPr lang="ru-RU" sz="1400" dirty="0" smtClean="0"/>
              <a:t> 9,1 млн. людей, у тому </a:t>
            </a:r>
            <a:r>
              <a:rPr lang="ru-RU" sz="1400" dirty="0" err="1" smtClean="0"/>
              <a:t>числі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понад</a:t>
            </a:r>
            <a:r>
              <a:rPr lang="ru-RU" sz="1400" dirty="0" smtClean="0"/>
              <a:t> 3,6 млн. </a:t>
            </a:r>
            <a:r>
              <a:rPr lang="ru-RU" sz="1400" dirty="0" err="1" smtClean="0"/>
              <a:t>негрів</a:t>
            </a:r>
            <a:r>
              <a:rPr lang="ru-RU" sz="1400" dirty="0" smtClean="0"/>
              <a:t>. У </a:t>
            </a:r>
            <a:r>
              <a:rPr lang="ru-RU" sz="1400" dirty="0" err="1" smtClean="0"/>
              <a:t>складі</a:t>
            </a:r>
            <a:r>
              <a:rPr lang="ru-RU" sz="1400" dirty="0" smtClean="0"/>
              <a:t> Союзу </a:t>
            </a:r>
            <a:r>
              <a:rPr lang="ru-RU" sz="1400" dirty="0" err="1" smtClean="0"/>
              <a:t>залишилося</a:t>
            </a:r>
            <a:r>
              <a:rPr lang="ru-RU" sz="1400" dirty="0" smtClean="0"/>
              <a:t> 23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включаючи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рабовласницькі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Делавер</a:t>
            </a:r>
            <a:r>
              <a:rPr lang="ru-RU" sz="1400" dirty="0" smtClean="0"/>
              <a:t>, </a:t>
            </a:r>
            <a:r>
              <a:rPr lang="ru-RU" sz="1400" dirty="0" err="1" smtClean="0"/>
              <a:t>Кентуккі</a:t>
            </a:r>
            <a:r>
              <a:rPr lang="ru-RU" sz="1400" dirty="0" smtClean="0"/>
              <a:t>, </a:t>
            </a:r>
            <a:r>
              <a:rPr lang="ru-RU" sz="1400" dirty="0" err="1" smtClean="0"/>
              <a:t>Міссурі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Меріленд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зволіли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зберегти</a:t>
            </a:r>
            <a:r>
              <a:rPr lang="ru-RU" sz="1400" dirty="0" smtClean="0"/>
              <a:t> </a:t>
            </a:r>
            <a:r>
              <a:rPr lang="ru-RU" sz="1400" dirty="0" err="1" smtClean="0"/>
              <a:t>лояльність</a:t>
            </a:r>
            <a:r>
              <a:rPr lang="ru-RU" sz="1400" dirty="0" smtClean="0"/>
              <a:t> федеральному Союзу. </a:t>
            </a:r>
            <a:r>
              <a:rPr lang="ru-RU" sz="1400" dirty="0" err="1" smtClean="0"/>
              <a:t>Жителі</a:t>
            </a:r>
            <a:r>
              <a:rPr lang="ru-RU" sz="1400" dirty="0" smtClean="0"/>
              <a:t> ряду </a:t>
            </a:r>
            <a:r>
              <a:rPr lang="ru-RU" sz="1400" dirty="0" err="1" smtClean="0"/>
              <a:t>західних</a:t>
            </a:r>
            <a:r>
              <a:rPr lang="ru-RU" sz="1400" dirty="0" smtClean="0"/>
              <a:t> графств </a:t>
            </a:r>
            <a:r>
              <a:rPr lang="ru-RU" sz="1400" dirty="0" err="1" smtClean="0"/>
              <a:t>Вірджинії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відмовилися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підкоритися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рішенню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вихід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Союзу, </a:t>
            </a:r>
            <a:r>
              <a:rPr lang="ru-RU" sz="1400" dirty="0" err="1" smtClean="0"/>
              <a:t>утворили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власні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органи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влади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у </a:t>
            </a:r>
            <a:r>
              <a:rPr lang="ru-RU" sz="1400" dirty="0" err="1" smtClean="0"/>
              <a:t>червні</a:t>
            </a:r>
            <a:r>
              <a:rPr lang="ru-RU" sz="1400" dirty="0" smtClean="0"/>
              <a:t> 1863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прийняті</a:t>
            </a:r>
            <a:r>
              <a:rPr lang="ru-RU" sz="1400" dirty="0" smtClean="0"/>
              <a:t> до складу США як </a:t>
            </a:r>
            <a:r>
              <a:rPr lang="ru-RU" sz="1400" dirty="0" err="1" smtClean="0"/>
              <a:t>новий</a:t>
            </a:r>
            <a:r>
              <a:rPr lang="ru-RU" sz="1400" dirty="0" smtClean="0"/>
              <a:t> штат.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Союзу </a:t>
            </a:r>
            <a:r>
              <a:rPr lang="ru-RU" sz="1400" dirty="0" err="1" smtClean="0"/>
              <a:t>перевищувало</a:t>
            </a:r>
            <a:r>
              <a:rPr lang="ru-RU" sz="1400" dirty="0" smtClean="0"/>
              <a:t> 22 млн. людей, на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розташовувалася</a:t>
            </a:r>
            <a:r>
              <a:rPr lang="ru-RU" sz="1400" dirty="0" smtClean="0"/>
              <a:t> практично вся </a:t>
            </a:r>
            <a:r>
              <a:rPr lang="ru-RU" sz="1400" dirty="0" err="1" smtClean="0"/>
              <a:t>промисловість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країни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29642" cy="500066"/>
          </a:xfrm>
        </p:spPr>
        <p:txBody>
          <a:bodyPr/>
          <a:lstStyle/>
          <a:p>
            <a:r>
              <a:rPr lang="uk-UA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</a:t>
            </a:r>
            <a:r>
              <a:rPr lang="uk-UA" sz="2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Початок війни</a:t>
            </a:r>
            <a:endParaRPr lang="ru-RU" sz="2800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071546"/>
            <a:ext cx="4714908" cy="53578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               </a:t>
            </a:r>
            <a:r>
              <a:rPr lang="ru-RU" sz="1600" dirty="0" err="1" smtClean="0"/>
              <a:t>Обрання</a:t>
            </a:r>
            <a:r>
              <a:rPr lang="ru-RU" sz="1600" dirty="0" smtClean="0"/>
              <a:t> А. </a:t>
            </a:r>
            <a:r>
              <a:rPr lang="ru-RU" sz="1600" dirty="0" err="1" smtClean="0"/>
              <a:t>Лінкольна</a:t>
            </a:r>
            <a:r>
              <a:rPr lang="ru-RU" sz="1600" dirty="0" smtClean="0"/>
              <a:t> президентом стало приводом для </a:t>
            </a:r>
            <a:r>
              <a:rPr lang="ru-RU" sz="1600" dirty="0" err="1" smtClean="0"/>
              <a:t>заколоту</a:t>
            </a:r>
            <a:r>
              <a:rPr lang="ru-RU" sz="1600" dirty="0" smtClean="0"/>
              <a:t> в </a:t>
            </a:r>
            <a:r>
              <a:rPr lang="ru-RU" sz="1600" dirty="0" err="1" smtClean="0"/>
              <a:t>рабовласницьких</a:t>
            </a:r>
            <a:r>
              <a:rPr lang="ru-RU" sz="1600" dirty="0" smtClean="0"/>
              <a:t> штатах. </a:t>
            </a:r>
            <a:r>
              <a:rPr lang="ru-RU" sz="1600" dirty="0" err="1" smtClean="0"/>
              <a:t>Вісім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них, не </a:t>
            </a:r>
            <a:r>
              <a:rPr lang="ru-RU" sz="1600" dirty="0" err="1" smtClean="0"/>
              <a:t>змирившись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втратою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, </a:t>
            </a:r>
            <a:r>
              <a:rPr lang="ru-RU" sz="1600" dirty="0" err="1" smtClean="0"/>
              <a:t>оголосили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відокремлення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США. Вони створили </a:t>
            </a:r>
            <a:r>
              <a:rPr lang="ru-RU" sz="1600" dirty="0" err="1" smtClean="0"/>
              <a:t>конфедерацію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центром у </a:t>
            </a:r>
            <a:r>
              <a:rPr lang="ru-RU" sz="1600" dirty="0" err="1" smtClean="0"/>
              <a:t>Річмонді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обрали</a:t>
            </a:r>
            <a:r>
              <a:rPr lang="ru-RU" sz="1600" dirty="0" smtClean="0"/>
              <a:t> президентом плантатора </a:t>
            </a:r>
            <a:r>
              <a:rPr lang="ru-RU" sz="1600" dirty="0" err="1" smtClean="0"/>
              <a:t>Девіса</a:t>
            </a:r>
            <a:r>
              <a:rPr lang="ru-RU" sz="1600" dirty="0" smtClean="0"/>
              <a:t>. </a:t>
            </a:r>
            <a:r>
              <a:rPr lang="ru-RU" sz="1600" dirty="0" err="1" smtClean="0"/>
              <a:t>Заколотники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оголосили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керуватимуться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переконанням</a:t>
            </a:r>
            <a:r>
              <a:rPr lang="ru-RU" sz="1600" dirty="0" smtClean="0"/>
              <a:t>: «Рабство — </a:t>
            </a:r>
            <a:r>
              <a:rPr lang="ru-RU" sz="1600" dirty="0" err="1" smtClean="0"/>
              <a:t>нормальне</a:t>
            </a:r>
            <a:r>
              <a:rPr lang="ru-RU" sz="1600" dirty="0" smtClean="0"/>
              <a:t> становище для </a:t>
            </a:r>
            <a:r>
              <a:rPr lang="ru-RU" sz="1600" dirty="0" err="1" smtClean="0"/>
              <a:t>негрів</a:t>
            </a:r>
            <a:r>
              <a:rPr lang="ru-RU" sz="1600" dirty="0" smtClean="0"/>
              <a:t>».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вступу</a:t>
            </a:r>
            <a:r>
              <a:rPr lang="ru-RU" sz="1600" dirty="0" smtClean="0"/>
              <a:t> </a:t>
            </a:r>
            <a:r>
              <a:rPr lang="ru-RU" sz="1600" dirty="0" err="1" smtClean="0"/>
              <a:t>Лінкольна</a:t>
            </a:r>
            <a:r>
              <a:rPr lang="ru-RU" sz="1600" dirty="0" smtClean="0"/>
              <a:t> на посаду президента </a:t>
            </a:r>
            <a:r>
              <a:rPr lang="ru-RU" sz="1600" dirty="0" err="1" smtClean="0"/>
              <a:t>війська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конфедерації</a:t>
            </a:r>
            <a:r>
              <a:rPr lang="ru-RU" sz="1600" dirty="0" smtClean="0"/>
              <a:t> 12-13 </a:t>
            </a:r>
            <a:r>
              <a:rPr lang="ru-RU" sz="1600" dirty="0" err="1" smtClean="0"/>
              <a:t>квітня</a:t>
            </a:r>
            <a:r>
              <a:rPr lang="ru-RU" sz="1600" dirty="0" smtClean="0"/>
              <a:t> 1861 р. </a:t>
            </a:r>
            <a:r>
              <a:rPr lang="ru-RU" sz="1600" dirty="0" err="1" smtClean="0"/>
              <a:t>обстріляли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захопили</a:t>
            </a:r>
            <a:r>
              <a:rPr lang="ru-RU" sz="1600" dirty="0" smtClean="0"/>
              <a:t> форт </a:t>
            </a:r>
            <a:r>
              <a:rPr lang="ru-RU" sz="1600" dirty="0" err="1" smtClean="0"/>
              <a:t>Самтер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поблизу</a:t>
            </a:r>
            <a:r>
              <a:rPr lang="ru-RU" sz="1600" dirty="0" smtClean="0"/>
              <a:t> Чарльстона.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15 </a:t>
            </a:r>
            <a:r>
              <a:rPr lang="ru-RU" sz="1600" dirty="0" err="1" smtClean="0"/>
              <a:t>квітня</a:t>
            </a:r>
            <a:r>
              <a:rPr lang="ru-RU" sz="1600" dirty="0" smtClean="0"/>
              <a:t> </a:t>
            </a:r>
            <a:r>
              <a:rPr lang="ru-RU" sz="1600" dirty="0" err="1" smtClean="0"/>
              <a:t>Лінкольн</a:t>
            </a:r>
            <a:r>
              <a:rPr lang="ru-RU" sz="1600" dirty="0" smtClean="0"/>
              <a:t> </a:t>
            </a:r>
            <a:r>
              <a:rPr lang="ru-RU" sz="1600" dirty="0" err="1" smtClean="0"/>
              <a:t>оголосив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набір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ополчення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чисельністю</a:t>
            </a:r>
            <a:r>
              <a:rPr lang="ru-RU" sz="1600" dirty="0" smtClean="0"/>
              <a:t> 75 тис. </a:t>
            </a:r>
            <a:r>
              <a:rPr lang="ru-RU" sz="1600" dirty="0" err="1" smtClean="0"/>
              <a:t>осіб</a:t>
            </a:r>
            <a:r>
              <a:rPr lang="ru-RU" sz="1600" dirty="0" smtClean="0"/>
              <a:t>. Так </a:t>
            </a:r>
            <a:r>
              <a:rPr lang="ru-RU" sz="1600" dirty="0" err="1" smtClean="0"/>
              <a:t>почалася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громадянська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війна</a:t>
            </a:r>
            <a:r>
              <a:rPr lang="ru-RU" sz="1600" dirty="0" smtClean="0"/>
              <a:t> (</a:t>
            </a:r>
            <a:r>
              <a:rPr lang="ru-RU" sz="1600" dirty="0" err="1" smtClean="0"/>
              <a:t>війна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громадянами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однієї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держави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pic>
        <p:nvPicPr>
          <p:cNvPr id="5" name="Рисунок 4" descr="534px-Abraham_Lincoln_seated,_Feb_9,_18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785794"/>
            <a:ext cx="4071934" cy="5477256"/>
          </a:xfrm>
          <a:prstGeom prst="ellipse">
            <a:avLst/>
          </a:prstGeom>
          <a:ln w="63500" cap="rnd">
            <a:solidFill>
              <a:srgbClr val="0000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01080" cy="428628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0000FF"/>
                </a:solidFill>
              </a:rPr>
              <a:t>Етапи війни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642918"/>
            <a:ext cx="8715436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Бойові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почалися</a:t>
            </a:r>
            <a:r>
              <a:rPr lang="ru-RU" sz="1400" dirty="0" smtClean="0"/>
              <a:t> 12 </a:t>
            </a:r>
            <a:r>
              <a:rPr lang="ru-RU" sz="1400" dirty="0" err="1" smtClean="0"/>
              <a:t>квітня</a:t>
            </a:r>
            <a:r>
              <a:rPr lang="ru-RU" sz="1400" dirty="0" smtClean="0"/>
              <a:t> 1861 </a:t>
            </a:r>
            <a:r>
              <a:rPr lang="ru-RU" sz="1400" dirty="0" err="1" smtClean="0"/>
              <a:t>нападом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жителів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Півдня</a:t>
            </a:r>
            <a:r>
              <a:rPr lang="ru-RU" sz="1400" dirty="0" smtClean="0"/>
              <a:t> на форт </a:t>
            </a:r>
            <a:r>
              <a:rPr lang="ru-RU" sz="1400" dirty="0" err="1" smtClean="0"/>
              <a:t>Самтер</a:t>
            </a:r>
            <a:r>
              <a:rPr lang="ru-RU" sz="1400" dirty="0" smtClean="0"/>
              <a:t> у </a:t>
            </a:r>
            <a:r>
              <a:rPr lang="ru-RU" sz="1400" dirty="0" err="1" smtClean="0"/>
              <a:t>бухті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Чарлстон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34-годинного </a:t>
            </a:r>
            <a:r>
              <a:rPr lang="ru-RU" sz="1400" dirty="0" err="1" smtClean="0"/>
              <a:t>обстрілу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змушений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здатися</a:t>
            </a:r>
            <a:r>
              <a:rPr lang="ru-RU" sz="1400" dirty="0" smtClean="0"/>
              <a:t>. У </a:t>
            </a:r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err="1" smtClean="0"/>
              <a:t>Лінкольн</a:t>
            </a:r>
            <a:r>
              <a:rPr lang="ru-RU" sz="1400" dirty="0" smtClean="0"/>
              <a:t> </a:t>
            </a:r>
            <a:r>
              <a:rPr lang="ru-RU" sz="1400" dirty="0" err="1" smtClean="0"/>
              <a:t>оголосив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штати</a:t>
            </a:r>
            <a:r>
              <a:rPr lang="ru-RU" sz="1400" dirty="0" smtClean="0"/>
              <a:t> в </a:t>
            </a:r>
            <a:r>
              <a:rPr lang="ru-RU" sz="1400" dirty="0" err="1" smtClean="0"/>
              <a:t>стані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заколоту</a:t>
            </a:r>
            <a:r>
              <a:rPr lang="ru-RU" sz="1400" dirty="0" smtClean="0"/>
              <a:t>, проголосив </a:t>
            </a:r>
            <a:r>
              <a:rPr lang="ru-RU" sz="1400" dirty="0" err="1" smtClean="0"/>
              <a:t>морську</a:t>
            </a:r>
            <a:r>
              <a:rPr lang="ru-RU" sz="1400" dirty="0" smtClean="0"/>
              <a:t> блокаду </a:t>
            </a:r>
            <a:r>
              <a:rPr lang="ru-RU" sz="1400" dirty="0" err="1" smtClean="0"/>
              <a:t>їхнього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узбережжя</a:t>
            </a:r>
            <a:r>
              <a:rPr lang="ru-RU" sz="1400" dirty="0" smtClean="0"/>
              <a:t>, призвав в </a:t>
            </a:r>
            <a:r>
              <a:rPr lang="ru-RU" sz="1400" dirty="0" err="1" smtClean="0"/>
              <a:t>армію</a:t>
            </a:r>
            <a:r>
              <a:rPr lang="ru-RU" sz="1400" dirty="0" smtClean="0"/>
              <a:t> </a:t>
            </a:r>
            <a:r>
              <a:rPr lang="ru-RU" sz="1400" dirty="0" err="1" smtClean="0"/>
              <a:t>добровольців</a:t>
            </a:r>
            <a:r>
              <a:rPr lang="ru-RU" sz="1400" dirty="0" smtClean="0"/>
              <a:t>, а </a:t>
            </a:r>
            <a:r>
              <a:rPr lang="ru-RU" sz="1400" dirty="0" err="1" smtClean="0"/>
              <a:t>пізніше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ввів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військову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повинність</a:t>
            </a:r>
            <a:r>
              <a:rPr lang="ru-RU" sz="1400" dirty="0" smtClean="0"/>
              <a:t>. </a:t>
            </a:r>
            <a:r>
              <a:rPr lang="ru-RU" sz="1400" dirty="0" err="1" smtClean="0"/>
              <a:t>Більша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промислового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потенціалу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людських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ресурсів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зосереджена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Півночі</a:t>
            </a:r>
            <a:r>
              <a:rPr lang="ru-RU" sz="1400" dirty="0" smtClean="0"/>
              <a:t>, </a:t>
            </a:r>
            <a:r>
              <a:rPr lang="ru-RU" sz="1400" dirty="0" err="1" smtClean="0"/>
              <a:t>однак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Південь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згуртований</a:t>
            </a:r>
            <a:r>
              <a:rPr lang="ru-RU" sz="1400" dirty="0" smtClean="0"/>
              <a:t> (там </a:t>
            </a:r>
            <a:r>
              <a:rPr lang="ru-RU" sz="1400" dirty="0" err="1" smtClean="0"/>
              <a:t>встановилася</a:t>
            </a:r>
            <a:r>
              <a:rPr lang="ru-RU" sz="1400" dirty="0" smtClean="0"/>
              <a:t> диктатура </a:t>
            </a:r>
            <a:r>
              <a:rPr lang="ru-RU" sz="1400" dirty="0" err="1" smtClean="0"/>
              <a:t>рабовласників</a:t>
            </a:r>
            <a:r>
              <a:rPr lang="ru-RU" sz="1400" dirty="0" smtClean="0"/>
              <a:t>)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сильний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військовому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відношенні</a:t>
            </a:r>
            <a:r>
              <a:rPr lang="ru-RU" sz="1400" dirty="0" smtClean="0"/>
              <a:t>. У </a:t>
            </a:r>
            <a:r>
              <a:rPr lang="ru-RU" sz="1400" dirty="0" err="1" smtClean="0"/>
              <a:t>жителів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Півдня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кадрових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офіцерів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значні</a:t>
            </a:r>
            <a:r>
              <a:rPr lang="ru-RU" sz="1400" dirty="0" smtClean="0"/>
              <a:t> запаси </a:t>
            </a:r>
            <a:r>
              <a:rPr lang="ru-RU" sz="1400" dirty="0" err="1" smtClean="0"/>
              <a:t>озброєння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сюди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завезені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до </a:t>
            </a:r>
            <a:r>
              <a:rPr lang="ru-RU" sz="1400" dirty="0" err="1" smtClean="0"/>
              <a:t>інавгурації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Лінкольна</a:t>
            </a:r>
            <a:r>
              <a:rPr lang="ru-RU" sz="1400" dirty="0" smtClean="0"/>
              <a:t>.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офіцерів-федералів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приєднались</a:t>
            </a:r>
            <a:r>
              <a:rPr lang="ru-RU" sz="1400" dirty="0" smtClean="0"/>
              <a:t> до </a:t>
            </a:r>
            <a:r>
              <a:rPr lang="ru-RU" sz="1400" dirty="0" err="1" smtClean="0"/>
              <a:t>конфедератів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Роберт </a:t>
            </a:r>
            <a:r>
              <a:rPr lang="ru-RU" sz="1400" dirty="0" err="1" smtClean="0"/>
              <a:t>Лі</a:t>
            </a:r>
            <a:r>
              <a:rPr lang="ru-RU" sz="1400" dirty="0" smtClean="0"/>
              <a:t>. </a:t>
            </a:r>
            <a:r>
              <a:rPr lang="ru-RU" sz="1400" dirty="0" err="1" smtClean="0"/>
              <a:t>Жителі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півдня</a:t>
            </a:r>
            <a:r>
              <a:rPr lang="ru-RU" sz="1400" dirty="0" smtClean="0"/>
              <a:t> — </a:t>
            </a:r>
            <a:r>
              <a:rPr lang="ru-RU" sz="1400" dirty="0" err="1" smtClean="0"/>
              <a:t>плантатори</a:t>
            </a:r>
            <a:r>
              <a:rPr lang="ru-RU" sz="1400" dirty="0" smtClean="0"/>
              <a:t> вели </a:t>
            </a:r>
            <a:r>
              <a:rPr lang="ru-RU" sz="1400" dirty="0" err="1" smtClean="0"/>
              <a:t>боротьбу</a:t>
            </a:r>
            <a:r>
              <a:rPr lang="ru-RU" sz="1400" dirty="0" smtClean="0"/>
              <a:t> не на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, а на смерть за </a:t>
            </a:r>
            <a:r>
              <a:rPr lang="ru-RU" sz="1400" dirty="0" err="1" smtClean="0"/>
              <a:t>своє</a:t>
            </a:r>
            <a:r>
              <a:rPr lang="ru-RU" sz="1400" dirty="0" smtClean="0"/>
              <a:t> </a:t>
            </a:r>
            <a:r>
              <a:rPr lang="ru-RU" sz="1400" dirty="0" err="1" smtClean="0"/>
              <a:t>виживання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колишнє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перейнялися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почуттям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сліпої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ненависті</a:t>
            </a:r>
            <a:r>
              <a:rPr lang="ru-RU" sz="1400" dirty="0" smtClean="0"/>
              <a:t> до «</a:t>
            </a:r>
            <a:r>
              <a:rPr lang="ru-RU" sz="1400" dirty="0" err="1" smtClean="0"/>
              <a:t>янкі</a:t>
            </a:r>
            <a:r>
              <a:rPr lang="ru-RU" sz="1400" dirty="0" smtClean="0"/>
              <a:t>» (</a:t>
            </a:r>
            <a:r>
              <a:rPr lang="ru-RU" sz="1400" dirty="0" err="1" smtClean="0"/>
              <a:t>жителів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півночі</a:t>
            </a:r>
            <a:r>
              <a:rPr lang="ru-RU" sz="1400" dirty="0" smtClean="0"/>
              <a:t>),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здавалися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їм</a:t>
            </a:r>
            <a:r>
              <a:rPr lang="ru-RU" sz="1400" dirty="0" smtClean="0"/>
              <a:t> не </a:t>
            </a:r>
            <a:r>
              <a:rPr lang="ru-RU" sz="1400" dirty="0" err="1" smtClean="0"/>
              <a:t>співвітчизниками</a:t>
            </a:r>
            <a:r>
              <a:rPr lang="ru-RU" sz="1400" dirty="0" smtClean="0"/>
              <a:t>, а </a:t>
            </a:r>
            <a:r>
              <a:rPr lang="ru-RU" sz="1400" dirty="0" err="1" smtClean="0"/>
              <a:t>чужинцями</a:t>
            </a:r>
            <a:r>
              <a:rPr lang="ru-RU" sz="1400" dirty="0" smtClean="0"/>
              <a:t>, ворогами. На </a:t>
            </a:r>
            <a:r>
              <a:rPr lang="ru-RU" sz="1400" dirty="0" err="1" smtClean="0"/>
              <a:t>півночі</a:t>
            </a:r>
            <a:r>
              <a:rPr lang="ru-RU" sz="1400" dirty="0" smtClean="0"/>
              <a:t> ж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чимало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прихильників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компромісу</a:t>
            </a:r>
            <a:r>
              <a:rPr lang="ru-RU" sz="1400" dirty="0" smtClean="0"/>
              <a:t>, особливо в тих колах </a:t>
            </a:r>
            <a:r>
              <a:rPr lang="ru-RU" sz="1400" dirty="0" err="1" smtClean="0"/>
              <a:t>буржуазії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вели </a:t>
            </a:r>
            <a:r>
              <a:rPr lang="ru-RU" sz="1400" dirty="0" err="1" smtClean="0"/>
              <a:t>справи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плантаторами. Тактика </a:t>
            </a:r>
            <a:r>
              <a:rPr lang="ru-RU" sz="1400" dirty="0" err="1" smtClean="0"/>
              <a:t>обох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сторін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однаковою</a:t>
            </a:r>
            <a:r>
              <a:rPr lang="ru-RU" sz="1400" dirty="0" smtClean="0"/>
              <a:t> - </a:t>
            </a:r>
            <a:r>
              <a:rPr lang="ru-RU" sz="1400" dirty="0" err="1" smtClean="0"/>
              <a:t>якнайшвидше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захопити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столицю</a:t>
            </a:r>
            <a:r>
              <a:rPr lang="ru-RU" sz="1400" dirty="0" smtClean="0"/>
              <a:t> супротивника.</a:t>
            </a:r>
          </a:p>
          <a:p>
            <a:pPr>
              <a:buNone/>
            </a:pPr>
            <a:r>
              <a:rPr lang="ru-RU" sz="1400" dirty="0" smtClean="0"/>
              <a:t> Перший </a:t>
            </a:r>
            <a:r>
              <a:rPr lang="ru-RU" sz="1400" dirty="0" err="1" smtClean="0"/>
              <a:t>серйозний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бій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відбувся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Віргінії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залізничної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Манассас</a:t>
            </a:r>
            <a:r>
              <a:rPr lang="ru-RU" sz="1400" dirty="0" smtClean="0"/>
              <a:t> 21 </a:t>
            </a:r>
            <a:r>
              <a:rPr lang="ru-RU" sz="1400" dirty="0" err="1" smtClean="0"/>
              <a:t>липня</a:t>
            </a:r>
            <a:r>
              <a:rPr lang="ru-RU" sz="1400" dirty="0" smtClean="0"/>
              <a:t> 1861, коли погано </a:t>
            </a:r>
            <a:r>
              <a:rPr lang="ru-RU" sz="1400" dirty="0" err="1" smtClean="0"/>
              <a:t>навчені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війська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жителів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Півночі</a:t>
            </a:r>
            <a:r>
              <a:rPr lang="ru-RU" sz="1400" dirty="0" smtClean="0"/>
              <a:t>, </a:t>
            </a:r>
            <a:r>
              <a:rPr lang="ru-RU" sz="1400" dirty="0" err="1" smtClean="0"/>
              <a:t>перейшовши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струмок</a:t>
            </a:r>
            <a:r>
              <a:rPr lang="ru-RU" sz="1400" dirty="0" smtClean="0"/>
              <a:t> Булл-Ран, </a:t>
            </a:r>
            <a:r>
              <a:rPr lang="ru-RU" sz="1400" dirty="0" err="1" smtClean="0"/>
              <a:t>атакували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жителів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Півдня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змушені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відступ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перетворився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втечу</a:t>
            </a:r>
            <a:r>
              <a:rPr lang="ru-RU" sz="1400" dirty="0" smtClean="0"/>
              <a:t>. До </a:t>
            </a:r>
            <a:r>
              <a:rPr lang="ru-RU" sz="1400" dirty="0" err="1" smtClean="0"/>
              <a:t>осені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східному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театрі</a:t>
            </a:r>
            <a:r>
              <a:rPr lang="ru-RU" sz="1400" dirty="0" smtClean="0"/>
              <a:t> </a:t>
            </a:r>
            <a:r>
              <a:rPr lang="ru-RU" sz="1400" dirty="0" err="1" smtClean="0"/>
              <a:t>воєнних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дій</a:t>
            </a:r>
            <a:r>
              <a:rPr lang="ru-RU" sz="1400" dirty="0" smtClean="0"/>
              <a:t> Союз </a:t>
            </a:r>
            <a:r>
              <a:rPr lang="ru-RU" sz="1400" dirty="0" err="1" smtClean="0"/>
              <a:t>мав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своєму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розпорядженні</a:t>
            </a:r>
            <a:r>
              <a:rPr lang="ru-RU" sz="1400" dirty="0" smtClean="0"/>
              <a:t> добре </a:t>
            </a:r>
            <a:r>
              <a:rPr lang="ru-RU" sz="1400" dirty="0" err="1" smtClean="0"/>
              <a:t>озброєну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армію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проводом генерала Дж. Б. </a:t>
            </a:r>
            <a:r>
              <a:rPr lang="ru-RU" sz="1400" dirty="0" err="1" smtClean="0"/>
              <a:t>Макклеллана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став </a:t>
            </a:r>
            <a:r>
              <a:rPr lang="ru-RU" sz="1400" dirty="0" err="1" smtClean="0"/>
              <a:t>з</a:t>
            </a:r>
            <a:r>
              <a:rPr lang="ru-RU" sz="1400" dirty="0" smtClean="0"/>
              <a:t> 1 листопада </a:t>
            </a:r>
            <a:r>
              <a:rPr lang="ru-RU" sz="1400" dirty="0" err="1" smtClean="0"/>
              <a:t>головнокомандуючим</a:t>
            </a:r>
            <a:r>
              <a:rPr lang="ru-RU" sz="1400" dirty="0" smtClean="0"/>
              <a:t> </a:t>
            </a:r>
            <a:r>
              <a:rPr lang="ru-RU" sz="1400" dirty="0" err="1" smtClean="0"/>
              <a:t>всіма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арміями</a:t>
            </a:r>
            <a:r>
              <a:rPr lang="ru-RU" sz="1400" dirty="0" smtClean="0"/>
              <a:t>. </a:t>
            </a:r>
            <a:r>
              <a:rPr lang="ru-RU" sz="1400" dirty="0" err="1" smtClean="0"/>
              <a:t>Макклеллан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виявився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бездарним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воєначальником</a:t>
            </a:r>
            <a:r>
              <a:rPr lang="ru-RU" sz="1400" dirty="0" smtClean="0"/>
              <a:t>, часто </a:t>
            </a:r>
            <a:r>
              <a:rPr lang="ru-RU" sz="1400" dirty="0" err="1" smtClean="0"/>
              <a:t>уникав</a:t>
            </a:r>
            <a:r>
              <a:rPr lang="ru-RU" sz="1400" dirty="0" smtClean="0"/>
              <a:t> </a:t>
            </a:r>
            <a:r>
              <a:rPr lang="ru-RU" sz="1400" dirty="0" err="1" smtClean="0"/>
              <a:t>активних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дій</a:t>
            </a:r>
            <a:r>
              <a:rPr lang="ru-RU" sz="1400" dirty="0" smtClean="0"/>
              <a:t>. 21 </a:t>
            </a:r>
            <a:r>
              <a:rPr lang="ru-RU" sz="1400" dirty="0" err="1" smtClean="0"/>
              <a:t>жовтня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розбиті</a:t>
            </a:r>
            <a:r>
              <a:rPr lang="ru-RU" sz="1400" dirty="0" smtClean="0"/>
              <a:t> в </a:t>
            </a:r>
            <a:r>
              <a:rPr lang="ru-RU" sz="1400" dirty="0" err="1" smtClean="0"/>
              <a:t>Боллс-Блаффі</a:t>
            </a:r>
            <a:r>
              <a:rPr lang="ru-RU" sz="1400" dirty="0" smtClean="0"/>
              <a:t> недалеко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американської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столиці</a:t>
            </a:r>
            <a:r>
              <a:rPr lang="ru-RU" sz="1400" dirty="0" smtClean="0"/>
              <a:t>. Вашингтон став </a:t>
            </a:r>
            <a:r>
              <a:rPr lang="ru-RU" sz="1400" dirty="0" err="1" smtClean="0"/>
              <a:t>прифронтовим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містом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err="1" smtClean="0"/>
              <a:t>Набагато</a:t>
            </a:r>
            <a:r>
              <a:rPr lang="ru-RU" sz="1400" dirty="0" smtClean="0"/>
              <a:t> </a:t>
            </a:r>
            <a:r>
              <a:rPr lang="ru-RU" sz="1400" dirty="0" err="1" smtClean="0"/>
              <a:t>успішніше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здійснювалася</a:t>
            </a:r>
            <a:r>
              <a:rPr lang="ru-RU" sz="1400" dirty="0" smtClean="0"/>
              <a:t> блокада </a:t>
            </a:r>
            <a:r>
              <a:rPr lang="ru-RU" sz="1400" dirty="0" err="1" smtClean="0"/>
              <a:t>морського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узбережжя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Конфедерації</a:t>
            </a:r>
            <a:r>
              <a:rPr lang="ru-RU" sz="1400" dirty="0" smtClean="0"/>
              <a:t>. Одним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наслідків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захоплення</a:t>
            </a:r>
            <a:r>
              <a:rPr lang="ru-RU" sz="1400" dirty="0" smtClean="0"/>
              <a:t> 8 листопада 1861 </a:t>
            </a:r>
            <a:r>
              <a:rPr lang="ru-RU" sz="1400" dirty="0" err="1" smtClean="0"/>
              <a:t>британського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пароплава</a:t>
            </a:r>
            <a:r>
              <a:rPr lang="ru-RU" sz="1400" dirty="0" smtClean="0"/>
              <a:t> «</a:t>
            </a:r>
            <a:r>
              <a:rPr lang="ru-RU" sz="1400" dirty="0" err="1" smtClean="0"/>
              <a:t>Трент</a:t>
            </a:r>
            <a:r>
              <a:rPr lang="ru-RU" sz="1400" dirty="0" smtClean="0"/>
              <a:t>», на борту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перебували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емісари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жителів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Півдня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поставило США на межу </a:t>
            </a:r>
            <a:r>
              <a:rPr lang="ru-RU" sz="1400" dirty="0" err="1" smtClean="0"/>
              <a:t>війни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Великобританією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 У </a:t>
            </a:r>
            <a:r>
              <a:rPr lang="ru-RU" sz="1400" dirty="0" err="1" smtClean="0"/>
              <a:t>кінці</a:t>
            </a:r>
            <a:r>
              <a:rPr lang="ru-RU" sz="1400" dirty="0" smtClean="0"/>
              <a:t> 1861 </a:t>
            </a:r>
            <a:r>
              <a:rPr lang="ru-RU" sz="1400" dirty="0" err="1" smtClean="0"/>
              <a:t>армія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Півночі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нараховувала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близько</a:t>
            </a:r>
            <a:r>
              <a:rPr lang="ru-RU" sz="1400" dirty="0" smtClean="0"/>
              <a:t> 650 </a:t>
            </a:r>
            <a:r>
              <a:rPr lang="ru-RU" sz="1400" dirty="0" err="1" smtClean="0"/>
              <a:t>тисяч</a:t>
            </a:r>
            <a:r>
              <a:rPr lang="ru-RU" sz="1400" dirty="0" smtClean="0"/>
              <a:t> </a:t>
            </a:r>
            <a:r>
              <a:rPr lang="ru-RU" sz="1400" dirty="0" err="1" smtClean="0"/>
              <a:t>солдатів</a:t>
            </a:r>
            <a:r>
              <a:rPr lang="ru-RU" sz="1400" dirty="0" smtClean="0"/>
              <a:t>. Але </a:t>
            </a:r>
            <a:r>
              <a:rPr lang="ru-RU" sz="1400" dirty="0" err="1" smtClean="0"/>
              <a:t>загальний</a:t>
            </a:r>
            <a:r>
              <a:rPr lang="ru-RU" sz="1400" dirty="0" smtClean="0"/>
              <a:t> план </a:t>
            </a:r>
            <a:r>
              <a:rPr lang="ru-RU" sz="1400" dirty="0" err="1" smtClean="0"/>
              <a:t>ведення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війни</a:t>
            </a:r>
            <a:r>
              <a:rPr lang="ru-RU" sz="1400" dirty="0" smtClean="0"/>
              <a:t> («анаконда-план») </a:t>
            </a:r>
            <a:r>
              <a:rPr lang="ru-RU" sz="1400" dirty="0" err="1" smtClean="0"/>
              <a:t>призвів</a:t>
            </a:r>
            <a:r>
              <a:rPr lang="ru-RU" sz="1400" dirty="0" smtClean="0"/>
              <a:t> до того,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армія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розосереджена</a:t>
            </a:r>
            <a:r>
              <a:rPr lang="ru-RU" sz="1400" dirty="0" smtClean="0"/>
              <a:t> по </a:t>
            </a:r>
            <a:r>
              <a:rPr lang="ru-RU" sz="1400" dirty="0" err="1" smtClean="0"/>
              <a:t>усьому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величезному</a:t>
            </a:r>
            <a:r>
              <a:rPr lang="ru-RU" sz="1400" dirty="0" smtClean="0"/>
              <a:t> фронту.</a:t>
            </a:r>
          </a:p>
          <a:p>
            <a:endParaRPr lang="ru-RU" sz="1400" dirty="0"/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4290"/>
            <a:ext cx="847251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В 1862 </a:t>
            </a:r>
            <a:r>
              <a:rPr lang="ru-RU" sz="1600" dirty="0" err="1" smtClean="0"/>
              <a:t>найбільшого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успіху</a:t>
            </a:r>
            <a:r>
              <a:rPr lang="ru-RU" sz="1600" dirty="0" smtClean="0"/>
              <a:t> </a:t>
            </a:r>
            <a:r>
              <a:rPr lang="ru-RU" sz="1600" dirty="0" err="1" smtClean="0"/>
              <a:t>жителі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Півночі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домоглися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західному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театрі</a:t>
            </a:r>
            <a:r>
              <a:rPr lang="ru-RU" sz="1600" dirty="0" smtClean="0"/>
              <a:t> </a:t>
            </a:r>
            <a:r>
              <a:rPr lang="ru-RU" sz="1600" dirty="0" err="1" smtClean="0"/>
              <a:t>воєнних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дій</a:t>
            </a:r>
            <a:r>
              <a:rPr lang="ru-RU" sz="1600" dirty="0" smtClean="0"/>
              <a:t>. У </a:t>
            </a:r>
            <a:r>
              <a:rPr lang="ru-RU" sz="1600" dirty="0" err="1" smtClean="0"/>
              <a:t>лютому-квітні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армія</a:t>
            </a:r>
            <a:r>
              <a:rPr lang="ru-RU" sz="1600" dirty="0" smtClean="0"/>
              <a:t> генерала У. С. Гранта, </a:t>
            </a:r>
            <a:r>
              <a:rPr lang="ru-RU" sz="1600" dirty="0" err="1" smtClean="0"/>
              <a:t>захопивши</a:t>
            </a:r>
            <a:r>
              <a:rPr lang="ru-RU" sz="1600" dirty="0" smtClean="0"/>
              <a:t> ряд </a:t>
            </a:r>
            <a:r>
              <a:rPr lang="ru-RU" sz="1600" dirty="0" err="1" smtClean="0"/>
              <a:t>фортів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витиснула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жителів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Півдня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Кентуккі</a:t>
            </a:r>
            <a:r>
              <a:rPr lang="ru-RU" sz="1600" dirty="0" smtClean="0"/>
              <a:t>, а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боїв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Шайло</a:t>
            </a:r>
            <a:r>
              <a:rPr lang="ru-RU" sz="1600" dirty="0" smtClean="0"/>
              <a:t> очистила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них </a:t>
            </a:r>
            <a:r>
              <a:rPr lang="ru-RU" sz="1600" dirty="0" err="1" smtClean="0"/>
              <a:t>Теннессі</a:t>
            </a:r>
            <a:r>
              <a:rPr lang="ru-RU" sz="1600" dirty="0" smtClean="0"/>
              <a:t>. До </a:t>
            </a:r>
            <a:r>
              <a:rPr lang="ru-RU" sz="1600" dirty="0" err="1" smtClean="0"/>
              <a:t>літа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звільнений</a:t>
            </a:r>
            <a:r>
              <a:rPr lang="ru-RU" sz="1600" dirty="0" smtClean="0"/>
              <a:t> штат </a:t>
            </a:r>
            <a:r>
              <a:rPr lang="ru-RU" sz="1600" dirty="0" err="1" smtClean="0"/>
              <a:t>Міссурі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війська</a:t>
            </a:r>
            <a:r>
              <a:rPr lang="ru-RU" sz="1600" dirty="0" smtClean="0"/>
              <a:t> Гранта </a:t>
            </a:r>
            <a:r>
              <a:rPr lang="ru-RU" sz="1600" dirty="0" err="1" smtClean="0"/>
              <a:t>ввійшли</a:t>
            </a:r>
            <a:r>
              <a:rPr lang="ru-RU" sz="1600" dirty="0" smtClean="0"/>
              <a:t> в </a:t>
            </a:r>
            <a:r>
              <a:rPr lang="ru-RU" sz="1600" dirty="0" err="1" smtClean="0"/>
              <a:t>північні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райони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Міссісіпі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Алабами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Велике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мало </a:t>
            </a:r>
            <a:r>
              <a:rPr lang="ru-RU" sz="1600" dirty="0" err="1" smtClean="0"/>
              <a:t>захоплення</a:t>
            </a:r>
            <a:r>
              <a:rPr lang="ru-RU" sz="1600" dirty="0" smtClean="0"/>
              <a:t> 25 </a:t>
            </a:r>
            <a:r>
              <a:rPr lang="ru-RU" sz="1600" dirty="0" err="1" smtClean="0"/>
              <a:t>квітня</a:t>
            </a:r>
            <a:r>
              <a:rPr lang="ru-RU" sz="1600" dirty="0" smtClean="0"/>
              <a:t> 1862 (у </a:t>
            </a:r>
            <a:r>
              <a:rPr lang="ru-RU" sz="1600" dirty="0" err="1" smtClean="0"/>
              <a:t>ході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десантної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 генерала Б. Ф. </a:t>
            </a:r>
            <a:r>
              <a:rPr lang="ru-RU" sz="1600" dirty="0" err="1" smtClean="0"/>
              <a:t>Батлера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кораблів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капітана</a:t>
            </a:r>
            <a:r>
              <a:rPr lang="ru-RU" sz="1600" dirty="0" smtClean="0"/>
              <a:t> Д. </a:t>
            </a:r>
            <a:r>
              <a:rPr lang="ru-RU" sz="1600" dirty="0" err="1" smtClean="0"/>
              <a:t>Фаррагута</a:t>
            </a:r>
            <a:r>
              <a:rPr lang="ru-RU" sz="1600" dirty="0" smtClean="0"/>
              <a:t>) Нового Орлеана, </a:t>
            </a:r>
            <a:r>
              <a:rPr lang="ru-RU" sz="1600" dirty="0" err="1" smtClean="0"/>
              <a:t>важливого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торговельного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стратегічного</a:t>
            </a:r>
            <a:r>
              <a:rPr lang="ru-RU" sz="1600" dirty="0" smtClean="0"/>
              <a:t> центра. </a:t>
            </a:r>
            <a:r>
              <a:rPr lang="ru-RU" sz="1600" dirty="0" err="1" smtClean="0"/>
              <a:t>Конфедерація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розрізана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частини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загрозою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Річмонд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наступи </a:t>
            </a:r>
            <a:r>
              <a:rPr lang="ru-RU" sz="1600" dirty="0" err="1" smtClean="0"/>
              <a:t>федералів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відбиті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великими </a:t>
            </a:r>
            <a:r>
              <a:rPr lang="ru-RU" sz="1600" dirty="0" err="1" smtClean="0"/>
              <a:t>втратами</a:t>
            </a:r>
            <a:r>
              <a:rPr lang="ru-RU" sz="1600" dirty="0" smtClean="0"/>
              <a:t>. І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перекидання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заходу дало </a:t>
            </a:r>
            <a:r>
              <a:rPr lang="ru-RU" sz="1600" dirty="0" err="1" smtClean="0"/>
              <a:t>змогу</a:t>
            </a:r>
            <a:r>
              <a:rPr lang="ru-RU" sz="1600" dirty="0" smtClean="0"/>
              <a:t> </a:t>
            </a:r>
            <a:r>
              <a:rPr lang="ru-RU" sz="1600" dirty="0" err="1" smtClean="0"/>
              <a:t>зупинити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контрнаступ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конфедератів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проводом генерала </a:t>
            </a:r>
            <a:r>
              <a:rPr lang="ru-RU" sz="1600" dirty="0" err="1" smtClean="0"/>
              <a:t>Лі</a:t>
            </a:r>
            <a:r>
              <a:rPr lang="ru-RU" sz="1600" dirty="0" smtClean="0"/>
              <a:t>. 1862 </a:t>
            </a:r>
            <a:r>
              <a:rPr lang="ru-RU" sz="1600" dirty="0" err="1" smtClean="0"/>
              <a:t>рік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відзначений</a:t>
            </a:r>
            <a:r>
              <a:rPr lang="ru-RU" sz="1600" dirty="0" smtClean="0"/>
              <a:t> першим в </a:t>
            </a:r>
            <a:r>
              <a:rPr lang="ru-RU" sz="1600" dirty="0" err="1" smtClean="0"/>
              <a:t>історії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боєм</a:t>
            </a:r>
            <a:r>
              <a:rPr lang="ru-RU" sz="1600" dirty="0" smtClean="0"/>
              <a:t> </a:t>
            </a:r>
            <a:r>
              <a:rPr lang="ru-RU" sz="1600" dirty="0" err="1" smtClean="0"/>
              <a:t>броненосних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кораблів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відбувся</a:t>
            </a:r>
            <a:r>
              <a:rPr lang="ru-RU" sz="1600" dirty="0" smtClean="0"/>
              <a:t> 9 </a:t>
            </a:r>
            <a:r>
              <a:rPr lang="ru-RU" sz="1600" dirty="0" err="1" smtClean="0"/>
              <a:t>березня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біля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берегів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Вірджинії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30 </a:t>
            </a:r>
            <a:r>
              <a:rPr lang="ru-RU" sz="1600" dirty="0" err="1" smtClean="0"/>
              <a:t>грудня</a:t>
            </a:r>
            <a:r>
              <a:rPr lang="ru-RU" sz="1600" dirty="0" smtClean="0"/>
              <a:t> 1862 </a:t>
            </a:r>
            <a:r>
              <a:rPr lang="ru-RU" sz="1600" dirty="0" err="1" smtClean="0"/>
              <a:t>Лінкольн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підписав</a:t>
            </a:r>
            <a:r>
              <a:rPr lang="ru-RU" sz="1600" dirty="0" smtClean="0"/>
              <a:t> «</a:t>
            </a:r>
            <a:r>
              <a:rPr lang="ru-RU" sz="1600" dirty="0" err="1" smtClean="0"/>
              <a:t>Прокламацію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звільнення</a:t>
            </a:r>
            <a:r>
              <a:rPr lang="ru-RU" sz="1600" dirty="0" smtClean="0"/>
              <a:t>» («Закон про </a:t>
            </a:r>
            <a:r>
              <a:rPr lang="ru-RU" sz="1600" dirty="0" err="1" smtClean="0"/>
              <a:t>гомстеди</a:t>
            </a:r>
            <a:r>
              <a:rPr lang="ru-RU" sz="1600" dirty="0" smtClean="0"/>
              <a:t>») </a:t>
            </a:r>
            <a:r>
              <a:rPr lang="ru-RU" sz="1600" dirty="0" err="1" smtClean="0"/>
              <a:t>рабів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1 </a:t>
            </a:r>
            <a:r>
              <a:rPr lang="ru-RU" sz="1600" dirty="0" err="1" smtClean="0"/>
              <a:t>січня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наступного</a:t>
            </a:r>
            <a:r>
              <a:rPr lang="ru-RU" sz="1600" dirty="0" smtClean="0"/>
              <a:t> року. </a:t>
            </a:r>
            <a:r>
              <a:rPr lang="ru-RU" sz="1600" dirty="0" err="1" smtClean="0"/>
              <a:t>Ця</a:t>
            </a:r>
            <a:r>
              <a:rPr lang="ru-RU" sz="1600" dirty="0" smtClean="0"/>
              <a:t> «</a:t>
            </a:r>
            <a:r>
              <a:rPr lang="ru-RU" sz="1600" dirty="0" err="1" smtClean="0"/>
              <a:t>Прокламація</a:t>
            </a:r>
            <a:r>
              <a:rPr lang="ru-RU" sz="1600" dirty="0" smtClean="0"/>
              <a:t>», як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рішення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набір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негрів</a:t>
            </a:r>
            <a:r>
              <a:rPr lang="ru-RU" sz="1600" dirty="0" smtClean="0"/>
              <a:t> в </a:t>
            </a:r>
            <a:r>
              <a:rPr lang="ru-RU" sz="1600" dirty="0" err="1" smtClean="0"/>
              <a:t>армію</a:t>
            </a:r>
            <a:r>
              <a:rPr lang="ru-RU" sz="1600" dirty="0" smtClean="0"/>
              <a:t>, кардинально </a:t>
            </a:r>
            <a:r>
              <a:rPr lang="ru-RU" sz="1600" dirty="0" err="1" smtClean="0"/>
              <a:t>змінила</a:t>
            </a:r>
            <a:r>
              <a:rPr lang="ru-RU" sz="1600" dirty="0" smtClean="0"/>
              <a:t> мету </a:t>
            </a:r>
            <a:r>
              <a:rPr lang="ru-RU" sz="1600" dirty="0" err="1" smtClean="0"/>
              <a:t>війни</a:t>
            </a:r>
            <a:r>
              <a:rPr lang="ru-RU" sz="1600" dirty="0" smtClean="0"/>
              <a:t>: </a:t>
            </a:r>
            <a:r>
              <a:rPr lang="ru-RU" sz="1600" dirty="0" err="1" smtClean="0"/>
              <a:t>мова</a:t>
            </a:r>
            <a:r>
              <a:rPr lang="ru-RU" sz="1600" dirty="0" smtClean="0"/>
              <a:t> </a:t>
            </a:r>
            <a:r>
              <a:rPr lang="ru-RU" sz="1600" dirty="0" err="1" smtClean="0"/>
              <a:t>тепер</a:t>
            </a:r>
            <a:r>
              <a:rPr lang="ru-RU" sz="1600" dirty="0" smtClean="0"/>
              <a:t> </a:t>
            </a:r>
            <a:r>
              <a:rPr lang="ru-RU" sz="1600" dirty="0" err="1" smtClean="0"/>
              <a:t>йшла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знищення</a:t>
            </a:r>
            <a:r>
              <a:rPr lang="ru-RU" sz="1600" dirty="0" smtClean="0"/>
              <a:t> рабства. Шлях рабству на «</a:t>
            </a:r>
            <a:r>
              <a:rPr lang="ru-RU" sz="1600" dirty="0" err="1" smtClean="0"/>
              <a:t>вільні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» Заходу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раніше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закрив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прийнятий</a:t>
            </a:r>
            <a:r>
              <a:rPr lang="ru-RU" sz="1600" dirty="0" smtClean="0"/>
              <a:t> у </a:t>
            </a:r>
            <a:r>
              <a:rPr lang="ru-RU" sz="1600" dirty="0" err="1" smtClean="0"/>
              <a:t>травні</a:t>
            </a:r>
            <a:r>
              <a:rPr lang="ru-RU" sz="1600" dirty="0" smtClean="0"/>
              <a:t> 1862 гомстед-акт. Цей акт надавав право </a:t>
            </a:r>
            <a:r>
              <a:rPr lang="ru-RU" sz="1600" dirty="0" err="1" smtClean="0"/>
              <a:t>будь-якому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громадянинові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 брав </a:t>
            </a:r>
            <a:r>
              <a:rPr lang="ru-RU" sz="1600" dirty="0" err="1" smtClean="0"/>
              <a:t>участі</a:t>
            </a:r>
            <a:r>
              <a:rPr lang="ru-RU" sz="1600" dirty="0" smtClean="0"/>
              <a:t> в </a:t>
            </a:r>
            <a:r>
              <a:rPr lang="ru-RU" sz="1600" dirty="0" err="1" smtClean="0"/>
              <a:t>заколоті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Сполучених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Штатів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сплатив</a:t>
            </a:r>
            <a:r>
              <a:rPr lang="ru-RU" sz="1600" dirty="0" smtClean="0"/>
              <a:t> </a:t>
            </a:r>
            <a:r>
              <a:rPr lang="ru-RU" sz="1600" dirty="0" err="1" smtClean="0"/>
              <a:t>мито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10 </a:t>
            </a:r>
            <a:r>
              <a:rPr lang="ru-RU" sz="1600" dirty="0" err="1" smtClean="0"/>
              <a:t>доларів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зайняти</a:t>
            </a:r>
            <a:r>
              <a:rPr lang="ru-RU" sz="1600" dirty="0" smtClean="0"/>
              <a:t> гомстед — шмат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 в 160 </a:t>
            </a:r>
            <a:r>
              <a:rPr lang="ru-RU" sz="1600" dirty="0" err="1" smtClean="0"/>
              <a:t>акрів</a:t>
            </a:r>
            <a:r>
              <a:rPr lang="ru-RU" sz="1600" dirty="0" smtClean="0"/>
              <a:t> (~64 га)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ферму на </a:t>
            </a:r>
            <a:r>
              <a:rPr lang="ru-RU" sz="1600" dirty="0" err="1" smtClean="0"/>
              <a:t>вільних</a:t>
            </a:r>
            <a:r>
              <a:rPr lang="ru-RU" sz="1600" dirty="0" smtClean="0"/>
              <a:t> землях.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п'яти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проживання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ділянці</a:t>
            </a:r>
            <a:r>
              <a:rPr lang="ru-RU" sz="1600" dirty="0" smtClean="0"/>
              <a:t>,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обробки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забудови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віддавалася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безкоштовно</a:t>
            </a:r>
            <a:r>
              <a:rPr lang="ru-RU" sz="1600" dirty="0" smtClean="0"/>
              <a:t> у </a:t>
            </a:r>
            <a:r>
              <a:rPr lang="ru-RU" sz="1600" dirty="0" err="1" smtClean="0"/>
              <a:t>власність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err="1" smtClean="0"/>
              <a:t>Часті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рабів</a:t>
            </a:r>
            <a:r>
              <a:rPr lang="ru-RU" sz="1600" dirty="0" smtClean="0"/>
              <a:t>, </a:t>
            </a:r>
            <a:r>
              <a:rPr lang="ru-RU" sz="1600" dirty="0" err="1" smtClean="0"/>
              <a:t>успішна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морська</a:t>
            </a:r>
            <a:r>
              <a:rPr lang="ru-RU" sz="1600" dirty="0" smtClean="0"/>
              <a:t> блокада </a:t>
            </a:r>
            <a:r>
              <a:rPr lang="ru-RU" sz="1600" dirty="0" err="1" smtClean="0"/>
              <a:t>підривали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економіку</a:t>
            </a:r>
            <a:r>
              <a:rPr lang="ru-RU" sz="1600" dirty="0" smtClean="0"/>
              <a:t> </a:t>
            </a:r>
            <a:r>
              <a:rPr lang="ru-RU" sz="1600" dirty="0" err="1" smtClean="0"/>
              <a:t>Півдня</a:t>
            </a:r>
            <a:r>
              <a:rPr lang="ru-RU" sz="1600" dirty="0" smtClean="0"/>
              <a:t>. Невелика </a:t>
            </a:r>
            <a:r>
              <a:rPr lang="ru-RU" sz="1600" dirty="0" err="1" smtClean="0"/>
              <a:t>промисловість</a:t>
            </a:r>
            <a:r>
              <a:rPr lang="ru-RU" sz="1600" dirty="0" smtClean="0"/>
              <a:t> не могла </a:t>
            </a:r>
            <a:r>
              <a:rPr lang="ru-RU" sz="1600" dirty="0" err="1" smtClean="0"/>
              <a:t>задовольнити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потреби фронту. </a:t>
            </a:r>
            <a:r>
              <a:rPr lang="ru-RU" sz="1600" dirty="0" err="1" smtClean="0"/>
              <a:t>Відчувалася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нестача</a:t>
            </a:r>
            <a:r>
              <a:rPr lang="ru-RU" sz="1600" dirty="0" smtClean="0"/>
              <a:t> у медикаментах, </a:t>
            </a:r>
            <a:r>
              <a:rPr lang="ru-RU" sz="1600" dirty="0" err="1" smtClean="0"/>
              <a:t>зброї</a:t>
            </a:r>
            <a:r>
              <a:rPr lang="ru-RU" sz="1600" dirty="0" smtClean="0"/>
              <a:t>, </a:t>
            </a:r>
            <a:r>
              <a:rPr lang="ru-RU" sz="1600" dirty="0" err="1" smtClean="0"/>
              <a:t>їжі</a:t>
            </a:r>
            <a:r>
              <a:rPr lang="ru-RU" sz="1600" dirty="0" smtClean="0"/>
              <a:t>. На </a:t>
            </a:r>
            <a:r>
              <a:rPr lang="ru-RU" sz="1600" dirty="0" err="1" smtClean="0"/>
              <a:t>відміну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них, </a:t>
            </a:r>
            <a:r>
              <a:rPr lang="ru-RU" sz="1600" dirty="0" err="1" smtClean="0"/>
              <a:t>Північ</a:t>
            </a:r>
            <a:r>
              <a:rPr lang="ru-RU" sz="1600" dirty="0" smtClean="0"/>
              <a:t> </a:t>
            </a:r>
            <a:r>
              <a:rPr lang="ru-RU" sz="1600" dirty="0" err="1" smtClean="0"/>
              <a:t>торгувала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Європою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приїжджали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іммігранти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Європи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працювали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повну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потужність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сільске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господарство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6404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0000FF"/>
                </a:solidFill>
              </a:rPr>
              <a:t>Наслідки   війни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142984"/>
            <a:ext cx="6072198" cy="55721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 smtClean="0"/>
              <a:t>                 </a:t>
            </a:r>
            <a:r>
              <a:rPr lang="ru-RU" sz="3400" dirty="0" err="1" smtClean="0"/>
              <a:t>Останнім</a:t>
            </a:r>
            <a:r>
              <a:rPr lang="ru-RU" sz="3400" dirty="0" smtClean="0"/>
              <a:t> великим </a:t>
            </a:r>
            <a:r>
              <a:rPr lang="ru-RU" sz="3400" dirty="0" err="1" smtClean="0"/>
              <a:t>успіхом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конфедератів</a:t>
            </a:r>
            <a:r>
              <a:rPr lang="ru-RU" sz="3400" dirty="0" smtClean="0"/>
              <a:t> стала битва </a:t>
            </a:r>
            <a:r>
              <a:rPr lang="ru-RU" sz="3400" dirty="0" err="1" smtClean="0"/>
              <a:t>під</a:t>
            </a:r>
            <a:r>
              <a:rPr lang="ru-RU" sz="3400" dirty="0" smtClean="0"/>
              <a:t> </a:t>
            </a:r>
            <a:r>
              <a:rPr lang="ru-RU" sz="3400" dirty="0" err="1" smtClean="0"/>
              <a:t>Чанселорсвілле</a:t>
            </a:r>
            <a:r>
              <a:rPr lang="ru-RU" sz="3400" dirty="0" smtClean="0"/>
              <a:t> </a:t>
            </a:r>
            <a:r>
              <a:rPr lang="ru-RU" sz="3400" dirty="0" err="1" smtClean="0"/>
              <a:t>навесні</a:t>
            </a:r>
            <a:r>
              <a:rPr lang="ru-RU" sz="3400" dirty="0" smtClean="0"/>
              <a:t> 1863, у </a:t>
            </a:r>
            <a:r>
              <a:rPr lang="ru-RU" sz="3400" dirty="0" err="1" smtClean="0"/>
              <a:t>ході</a:t>
            </a:r>
            <a:r>
              <a:rPr lang="ru-RU" sz="3400" dirty="0" smtClean="0"/>
              <a:t> </a:t>
            </a:r>
            <a:r>
              <a:rPr lang="ru-RU" sz="3400" dirty="0" err="1" smtClean="0"/>
              <a:t>якої</a:t>
            </a:r>
            <a:r>
              <a:rPr lang="ru-RU" sz="3400" dirty="0" smtClean="0"/>
              <a:t> 130-тисячна </a:t>
            </a:r>
            <a:r>
              <a:rPr lang="ru-RU" sz="3400" dirty="0" err="1" smtClean="0"/>
              <a:t>армія</a:t>
            </a:r>
            <a:r>
              <a:rPr lang="ru-RU" sz="3400" dirty="0" smtClean="0"/>
              <a:t> </a:t>
            </a:r>
            <a:r>
              <a:rPr lang="ru-RU" sz="3400" dirty="0" err="1" smtClean="0"/>
              <a:t>жителів</a:t>
            </a:r>
            <a:r>
              <a:rPr lang="ru-RU" sz="3400" dirty="0" smtClean="0"/>
              <a:t> </a:t>
            </a:r>
            <a:r>
              <a:rPr lang="ru-RU" sz="3400" dirty="0" err="1" smtClean="0"/>
              <a:t>півночі</a:t>
            </a:r>
            <a:r>
              <a:rPr lang="ru-RU" sz="3400" dirty="0" smtClean="0"/>
              <a:t> </a:t>
            </a:r>
            <a:r>
              <a:rPr lang="ru-RU" sz="3400" dirty="0" err="1" smtClean="0"/>
              <a:t>зазнала</a:t>
            </a:r>
            <a:r>
              <a:rPr lang="ru-RU" sz="3400" dirty="0" smtClean="0"/>
              <a:t> </a:t>
            </a:r>
            <a:r>
              <a:rPr lang="ru-RU" sz="3400" dirty="0" err="1" smtClean="0"/>
              <a:t>поразки</a:t>
            </a:r>
            <a:r>
              <a:rPr lang="ru-RU" sz="3400" dirty="0" smtClean="0"/>
              <a:t> </a:t>
            </a:r>
            <a:r>
              <a:rPr lang="ru-RU" sz="3400" dirty="0" err="1" smtClean="0"/>
              <a:t>від</a:t>
            </a:r>
            <a:r>
              <a:rPr lang="ru-RU" sz="3400" dirty="0" smtClean="0"/>
              <a:t> 60-тисячної </a:t>
            </a:r>
            <a:r>
              <a:rPr lang="ru-RU" sz="3400" dirty="0" err="1" smtClean="0"/>
              <a:t>армії</a:t>
            </a:r>
            <a:r>
              <a:rPr lang="ru-RU" sz="3400" dirty="0" smtClean="0"/>
              <a:t> генерала </a:t>
            </a:r>
            <a:r>
              <a:rPr lang="ru-RU" sz="3400" dirty="0" err="1" smtClean="0"/>
              <a:t>Лі</a:t>
            </a:r>
            <a:r>
              <a:rPr lang="ru-RU" sz="3400" dirty="0" smtClean="0"/>
              <a:t>. </a:t>
            </a:r>
            <a:r>
              <a:rPr lang="ru-RU" sz="3400" dirty="0" err="1" smtClean="0"/>
              <a:t>Однак</a:t>
            </a:r>
            <a:r>
              <a:rPr lang="ru-RU" sz="3400" dirty="0" smtClean="0"/>
              <a:t> </a:t>
            </a:r>
            <a:r>
              <a:rPr lang="ru-RU" sz="3400" dirty="0" err="1" smtClean="0"/>
              <a:t>людські</a:t>
            </a:r>
            <a:r>
              <a:rPr lang="ru-RU" sz="3400" dirty="0" smtClean="0"/>
              <a:t> та </a:t>
            </a:r>
            <a:r>
              <a:rPr lang="ru-RU" sz="3400" dirty="0" err="1" smtClean="0"/>
              <a:t>матеріальні</a:t>
            </a:r>
            <a:r>
              <a:rPr lang="ru-RU" sz="3400" dirty="0" smtClean="0"/>
              <a:t> </a:t>
            </a:r>
            <a:r>
              <a:rPr lang="ru-RU" sz="3400" dirty="0" err="1" smtClean="0"/>
              <a:t>ресурси</a:t>
            </a:r>
            <a:r>
              <a:rPr lang="ru-RU" sz="3400" dirty="0" smtClean="0"/>
              <a:t> </a:t>
            </a:r>
            <a:r>
              <a:rPr lang="ru-RU" sz="3400" dirty="0" err="1" smtClean="0"/>
              <a:t>Півночі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були</a:t>
            </a:r>
            <a:r>
              <a:rPr lang="ru-RU" sz="3400" dirty="0" smtClean="0"/>
              <a:t> </a:t>
            </a:r>
            <a:r>
              <a:rPr lang="ru-RU" sz="3400" dirty="0" err="1" smtClean="0"/>
              <a:t>величезні</a:t>
            </a:r>
            <a:r>
              <a:rPr lang="ru-RU" sz="3400" dirty="0" smtClean="0"/>
              <a:t>. </a:t>
            </a:r>
            <a:r>
              <a:rPr lang="ru-RU" sz="3400" dirty="0" err="1" smtClean="0"/>
              <a:t>Вже</a:t>
            </a:r>
            <a:r>
              <a:rPr lang="ru-RU" sz="3400" dirty="0" smtClean="0"/>
              <a:t> на початку </a:t>
            </a:r>
            <a:r>
              <a:rPr lang="ru-RU" sz="3400" dirty="0" err="1" smtClean="0"/>
              <a:t>липня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конфедерати</a:t>
            </a:r>
            <a:r>
              <a:rPr lang="ru-RU" sz="3400" dirty="0" smtClean="0"/>
              <a:t> </a:t>
            </a:r>
            <a:r>
              <a:rPr lang="ru-RU" sz="3400" dirty="0" err="1" smtClean="0"/>
              <a:t>зазнали</a:t>
            </a:r>
            <a:r>
              <a:rPr lang="ru-RU" sz="3400" dirty="0" smtClean="0"/>
              <a:t> </a:t>
            </a:r>
            <a:r>
              <a:rPr lang="ru-RU" sz="3400" dirty="0" err="1" smtClean="0"/>
              <a:t>поразки</a:t>
            </a:r>
            <a:r>
              <a:rPr lang="ru-RU" sz="3400" dirty="0" smtClean="0"/>
              <a:t> </a:t>
            </a:r>
            <a:r>
              <a:rPr lang="ru-RU" sz="3400" dirty="0" err="1" smtClean="0"/>
              <a:t>під</a:t>
            </a:r>
            <a:r>
              <a:rPr lang="ru-RU" sz="3400" dirty="0" smtClean="0"/>
              <a:t> </a:t>
            </a:r>
            <a:r>
              <a:rPr lang="ru-RU" sz="3400" dirty="0" err="1" smtClean="0"/>
              <a:t>Геттісбургом</a:t>
            </a:r>
            <a:r>
              <a:rPr lang="ru-RU" sz="3400" dirty="0" smtClean="0"/>
              <a:t>. В </a:t>
            </a:r>
            <a:r>
              <a:rPr lang="ru-RU" sz="3400" dirty="0" err="1" smtClean="0"/>
              <a:t>серпні</a:t>
            </a:r>
            <a:r>
              <a:rPr lang="ru-RU" sz="3400" dirty="0" smtClean="0"/>
              <a:t> 1863 </a:t>
            </a:r>
            <a:r>
              <a:rPr lang="ru-RU" sz="3400" dirty="0" err="1" smtClean="0"/>
              <a:t>армія</a:t>
            </a:r>
            <a:r>
              <a:rPr lang="ru-RU" sz="3400" dirty="0" smtClean="0"/>
              <a:t> </a:t>
            </a:r>
            <a:r>
              <a:rPr lang="ru-RU" sz="3400" dirty="0" err="1" smtClean="0"/>
              <a:t>Лі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була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відкинута</a:t>
            </a:r>
            <a:r>
              <a:rPr lang="ru-RU" sz="3400" dirty="0" smtClean="0"/>
              <a:t> до </a:t>
            </a:r>
            <a:r>
              <a:rPr lang="ru-RU" sz="3400" dirty="0" err="1" smtClean="0"/>
              <a:t>Віргінії</a:t>
            </a:r>
            <a:r>
              <a:rPr lang="ru-RU" sz="3400" dirty="0" smtClean="0"/>
              <a:t>. </a:t>
            </a:r>
            <a:r>
              <a:rPr lang="ru-RU" sz="3400" dirty="0" err="1" smtClean="0"/>
              <a:t>Восени</a:t>
            </a:r>
            <a:r>
              <a:rPr lang="ru-RU" sz="3400" dirty="0" smtClean="0"/>
              <a:t> 1864 </a:t>
            </a:r>
            <a:r>
              <a:rPr lang="ru-RU" sz="3400" dirty="0" err="1" smtClean="0"/>
              <a:t>була</a:t>
            </a:r>
            <a:r>
              <a:rPr lang="ru-RU" sz="3400" dirty="0" smtClean="0"/>
              <a:t> </a:t>
            </a:r>
            <a:r>
              <a:rPr lang="ru-RU" sz="3400" dirty="0" err="1" smtClean="0"/>
              <a:t>захоплена</a:t>
            </a:r>
            <a:r>
              <a:rPr lang="ru-RU" sz="3400" dirty="0" smtClean="0"/>
              <a:t> Атланта - один </a:t>
            </a:r>
            <a:r>
              <a:rPr lang="ru-RU" sz="3400" dirty="0" err="1" smtClean="0"/>
              <a:t>із</a:t>
            </a:r>
            <a:r>
              <a:rPr lang="ru-RU" sz="3400" dirty="0" smtClean="0"/>
              <a:t> </a:t>
            </a:r>
            <a:r>
              <a:rPr lang="ru-RU" sz="3400" dirty="0" err="1" smtClean="0"/>
              <a:t>найбільших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промислових</a:t>
            </a:r>
            <a:r>
              <a:rPr lang="ru-RU" sz="3400" dirty="0" smtClean="0"/>
              <a:t> </a:t>
            </a:r>
            <a:r>
              <a:rPr lang="ru-RU" sz="3400" dirty="0" err="1" smtClean="0"/>
              <a:t>центрів</a:t>
            </a:r>
            <a:r>
              <a:rPr lang="ru-RU" sz="3400" dirty="0" smtClean="0"/>
              <a:t> </a:t>
            </a:r>
            <a:r>
              <a:rPr lang="ru-RU" sz="3400" dirty="0" err="1" smtClean="0"/>
              <a:t>Півдня</a:t>
            </a:r>
            <a:r>
              <a:rPr lang="ru-RU" sz="3400" dirty="0" smtClean="0"/>
              <a:t>. 9 </a:t>
            </a:r>
            <a:r>
              <a:rPr lang="ru-RU" sz="3400" dirty="0" err="1" smtClean="0"/>
              <a:t>квітня</a:t>
            </a:r>
            <a:r>
              <a:rPr lang="ru-RU" sz="3400" dirty="0" smtClean="0"/>
              <a:t> 1865 </a:t>
            </a:r>
            <a:r>
              <a:rPr lang="ru-RU" sz="3400" dirty="0" err="1" smtClean="0"/>
              <a:t>після</a:t>
            </a:r>
            <a:r>
              <a:rPr lang="ru-RU" sz="3400" dirty="0" smtClean="0"/>
              <a:t> </a:t>
            </a:r>
            <a:r>
              <a:rPr lang="ru-RU" sz="3400" dirty="0" err="1" smtClean="0"/>
              <a:t>кривавих</a:t>
            </a:r>
            <a:r>
              <a:rPr lang="ru-RU" sz="3400" dirty="0" smtClean="0"/>
              <a:t> </a:t>
            </a:r>
            <a:r>
              <a:rPr lang="ru-RU" sz="3400" dirty="0" err="1" smtClean="0"/>
              <a:t>боїв</a:t>
            </a:r>
            <a:r>
              <a:rPr lang="ru-RU" sz="3400" dirty="0" smtClean="0"/>
              <a:t> пав Ричмонд. Через </a:t>
            </a:r>
            <a:r>
              <a:rPr lang="ru-RU" sz="3400" dirty="0" err="1" smtClean="0"/>
              <a:t>місяць</a:t>
            </a:r>
            <a:r>
              <a:rPr lang="ru-RU" sz="3400" dirty="0" smtClean="0"/>
              <a:t> </a:t>
            </a:r>
            <a:r>
              <a:rPr lang="ru-RU" sz="3400" dirty="0" err="1" smtClean="0"/>
              <a:t>останні</a:t>
            </a:r>
            <a:r>
              <a:rPr lang="ru-RU" sz="3400" dirty="0" smtClean="0"/>
              <a:t> </a:t>
            </a:r>
            <a:r>
              <a:rPr lang="ru-RU" sz="3400" dirty="0" err="1" smtClean="0"/>
              <a:t>сили</a:t>
            </a:r>
            <a:r>
              <a:rPr lang="ru-RU" sz="3400" dirty="0" smtClean="0"/>
              <a:t> </a:t>
            </a:r>
            <a:r>
              <a:rPr lang="ru-RU" sz="3400" dirty="0" err="1" smtClean="0"/>
              <a:t>конфедератів</a:t>
            </a:r>
            <a:r>
              <a:rPr lang="ru-RU" sz="3400" dirty="0" smtClean="0"/>
              <a:t> </a:t>
            </a:r>
            <a:r>
              <a:rPr lang="ru-RU" sz="3400" dirty="0" err="1" smtClean="0"/>
              <a:t>капітулювали</a:t>
            </a:r>
            <a:r>
              <a:rPr lang="ru-RU" sz="3400" dirty="0" smtClean="0"/>
              <a:t>. </a:t>
            </a:r>
            <a:r>
              <a:rPr lang="ru-RU" sz="3400" dirty="0" err="1" smtClean="0"/>
              <a:t>Громадянська</a:t>
            </a:r>
            <a:r>
              <a:rPr lang="ru-RU" sz="3400" dirty="0" smtClean="0"/>
              <a:t> </a:t>
            </a:r>
            <a:r>
              <a:rPr lang="ru-RU" sz="3400" dirty="0" err="1" smtClean="0"/>
              <a:t>війна</a:t>
            </a:r>
            <a:r>
              <a:rPr lang="ru-RU" sz="3400" dirty="0" smtClean="0"/>
              <a:t> </a:t>
            </a:r>
            <a:r>
              <a:rPr lang="ru-RU" sz="3400" dirty="0" err="1" smtClean="0"/>
              <a:t>завершилася</a:t>
            </a:r>
            <a:r>
              <a:rPr lang="ru-RU" sz="3400" dirty="0" smtClean="0"/>
              <a:t>. </a:t>
            </a:r>
            <a:r>
              <a:rPr lang="ru-RU" sz="3400" dirty="0" err="1" smtClean="0"/>
              <a:t>Втрати</a:t>
            </a:r>
            <a:r>
              <a:rPr lang="ru-RU" sz="3400" dirty="0" smtClean="0"/>
              <a:t> </a:t>
            </a:r>
            <a:r>
              <a:rPr lang="ru-RU" sz="3400" dirty="0" err="1" smtClean="0"/>
              <a:t>жителів</a:t>
            </a:r>
            <a:r>
              <a:rPr lang="ru-RU" sz="3400" dirty="0" smtClean="0"/>
              <a:t> </a:t>
            </a:r>
            <a:r>
              <a:rPr lang="ru-RU" sz="3400" dirty="0" err="1" smtClean="0"/>
              <a:t>півночі</a:t>
            </a:r>
            <a:r>
              <a:rPr lang="ru-RU" sz="3400" dirty="0" smtClean="0"/>
              <a:t> </a:t>
            </a:r>
            <a:r>
              <a:rPr lang="ru-RU" sz="3400" dirty="0" err="1" smtClean="0"/>
              <a:t>склали</a:t>
            </a:r>
            <a:r>
              <a:rPr lang="ru-RU" sz="3400" dirty="0" smtClean="0"/>
              <a:t> </a:t>
            </a:r>
            <a:r>
              <a:rPr lang="ru-RU" sz="3400" dirty="0" err="1" smtClean="0"/>
              <a:t>майже</a:t>
            </a:r>
            <a:r>
              <a:rPr lang="ru-RU" sz="3400" dirty="0" smtClean="0"/>
              <a:t> 360 тис. </a:t>
            </a:r>
            <a:r>
              <a:rPr lang="ru-RU" sz="3400" dirty="0" err="1" smtClean="0"/>
              <a:t>чоловік</a:t>
            </a:r>
            <a:r>
              <a:rPr lang="ru-RU" sz="3400" dirty="0" smtClean="0"/>
              <a:t> </a:t>
            </a:r>
            <a:r>
              <a:rPr lang="ru-RU" sz="3400" dirty="0" err="1" smtClean="0"/>
              <a:t>убитими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й</a:t>
            </a:r>
            <a:r>
              <a:rPr lang="ru-RU" sz="3400" dirty="0" smtClean="0"/>
              <a:t> </a:t>
            </a:r>
            <a:r>
              <a:rPr lang="ru-RU" sz="3400" dirty="0" err="1" smtClean="0"/>
              <a:t>померлими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від</a:t>
            </a:r>
            <a:r>
              <a:rPr lang="ru-RU" sz="3400" dirty="0" smtClean="0"/>
              <a:t> ран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більше</a:t>
            </a:r>
            <a:r>
              <a:rPr lang="ru-RU" sz="3400" dirty="0" smtClean="0"/>
              <a:t> 275 тис. </a:t>
            </a:r>
            <a:r>
              <a:rPr lang="ru-RU" sz="3400" dirty="0" err="1" smtClean="0"/>
              <a:t>пораненими</a:t>
            </a:r>
            <a:r>
              <a:rPr lang="ru-RU" sz="3400" dirty="0" smtClean="0"/>
              <a:t>. </a:t>
            </a:r>
            <a:r>
              <a:rPr lang="ru-RU" sz="3400" dirty="0" err="1" smtClean="0"/>
              <a:t>Конфедерати</a:t>
            </a:r>
            <a:r>
              <a:rPr lang="ru-RU" sz="3400" dirty="0" smtClean="0"/>
              <a:t> </a:t>
            </a:r>
            <a:r>
              <a:rPr lang="ru-RU" sz="3400" dirty="0" err="1" smtClean="0"/>
              <a:t>втратили</a:t>
            </a:r>
            <a:r>
              <a:rPr lang="ru-RU" sz="3400" dirty="0" smtClean="0"/>
              <a:t>, </a:t>
            </a:r>
            <a:r>
              <a:rPr lang="ru-RU" sz="3400" dirty="0" err="1" smtClean="0"/>
              <a:t>відповідно</a:t>
            </a:r>
            <a:r>
              <a:rPr lang="ru-RU" sz="3400" dirty="0" smtClean="0"/>
              <a:t>, 258 тис.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близько</a:t>
            </a:r>
            <a:r>
              <a:rPr lang="ru-RU" sz="3400" dirty="0" smtClean="0"/>
              <a:t> 100 тис. </a:t>
            </a:r>
            <a:r>
              <a:rPr lang="ru-RU" sz="3400" dirty="0" err="1" smtClean="0"/>
              <a:t>чоловік</a:t>
            </a:r>
            <a:r>
              <a:rPr lang="ru-RU" sz="3400" dirty="0" smtClean="0"/>
              <a:t>. </a:t>
            </a:r>
            <a:r>
              <a:rPr lang="ru-RU" sz="3400" dirty="0" err="1" smtClean="0"/>
              <a:t>Тільки</a:t>
            </a:r>
            <a:r>
              <a:rPr lang="ru-RU" sz="3400" dirty="0" smtClean="0"/>
              <a:t> </a:t>
            </a:r>
            <a:r>
              <a:rPr lang="ru-RU" sz="3400" dirty="0" err="1" smtClean="0"/>
              <a:t>військові</a:t>
            </a:r>
            <a:r>
              <a:rPr lang="ru-RU" sz="3400" dirty="0" smtClean="0"/>
              <a:t> </a:t>
            </a:r>
            <a:r>
              <a:rPr lang="ru-RU" sz="3400" dirty="0" err="1" smtClean="0"/>
              <a:t>витрати</a:t>
            </a:r>
            <a:r>
              <a:rPr lang="ru-RU" sz="3400" dirty="0" smtClean="0"/>
              <a:t> уряду США </a:t>
            </a:r>
            <a:r>
              <a:rPr lang="ru-RU" sz="3400" dirty="0" err="1" smtClean="0"/>
              <a:t>досягли</a:t>
            </a:r>
            <a:r>
              <a:rPr lang="ru-RU" sz="3400" dirty="0" smtClean="0"/>
              <a:t> 3 млрд. </a:t>
            </a:r>
            <a:r>
              <a:rPr lang="ru-RU" sz="3400" dirty="0" err="1" smtClean="0"/>
              <a:t>доларів</a:t>
            </a:r>
            <a:r>
              <a:rPr lang="ru-RU" sz="3400" dirty="0" smtClean="0"/>
              <a:t>. </a:t>
            </a:r>
            <a:r>
              <a:rPr lang="ru-RU" sz="3400" dirty="0" err="1" smtClean="0"/>
              <a:t>Війна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продемонструвала</a:t>
            </a:r>
            <a:r>
              <a:rPr lang="ru-RU" sz="3400" dirty="0" smtClean="0"/>
              <a:t> </a:t>
            </a:r>
            <a:r>
              <a:rPr lang="ru-RU" sz="3400" dirty="0" err="1" smtClean="0"/>
              <a:t>нові</a:t>
            </a:r>
            <a:r>
              <a:rPr lang="ru-RU" sz="3400" dirty="0" smtClean="0"/>
              <a:t> </a:t>
            </a:r>
            <a:r>
              <a:rPr lang="ru-RU" sz="3400" dirty="0" err="1" smtClean="0"/>
              <a:t>можливості</a:t>
            </a:r>
            <a:r>
              <a:rPr lang="ru-RU" sz="3400" dirty="0" smtClean="0"/>
              <a:t> </a:t>
            </a:r>
            <a:r>
              <a:rPr lang="ru-RU" sz="3400" dirty="0" err="1" smtClean="0"/>
              <a:t>військової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техніки</a:t>
            </a:r>
            <a:r>
              <a:rPr lang="ru-RU" sz="3400" dirty="0" smtClean="0"/>
              <a:t>, </a:t>
            </a:r>
            <a:r>
              <a:rPr lang="ru-RU" sz="3400" dirty="0" err="1" smtClean="0"/>
              <a:t>вплинула</a:t>
            </a:r>
            <a:r>
              <a:rPr lang="ru-RU" sz="3400" dirty="0" smtClean="0"/>
              <a:t> на </a:t>
            </a:r>
            <a:r>
              <a:rPr lang="ru-RU" sz="3400" dirty="0" err="1" smtClean="0"/>
              <a:t>розвиток</a:t>
            </a:r>
            <a:r>
              <a:rPr lang="ru-RU" sz="3400" dirty="0" smtClean="0"/>
              <a:t> </a:t>
            </a:r>
            <a:r>
              <a:rPr lang="ru-RU" sz="3400" dirty="0" err="1" smtClean="0"/>
              <a:t>військового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мистецтва</a:t>
            </a:r>
            <a:r>
              <a:rPr lang="ru-RU" sz="3400" dirty="0" smtClean="0"/>
              <a:t>. Вона </a:t>
            </a:r>
            <a:r>
              <a:rPr lang="ru-RU" sz="3400" dirty="0" err="1" smtClean="0"/>
              <a:t>завершилася</a:t>
            </a:r>
            <a:r>
              <a:rPr lang="ru-RU" sz="3400" dirty="0" smtClean="0"/>
              <a:t> </a:t>
            </a:r>
            <a:r>
              <a:rPr lang="ru-RU" sz="3400" dirty="0" err="1" smtClean="0"/>
              <a:t>перемогою</a:t>
            </a:r>
            <a:r>
              <a:rPr lang="ru-RU" sz="3400" dirty="0" smtClean="0"/>
              <a:t> Союзу. </a:t>
            </a:r>
            <a:r>
              <a:rPr lang="ru-RU" sz="3400" dirty="0" err="1" smtClean="0"/>
              <a:t>Заборона</a:t>
            </a:r>
            <a:r>
              <a:rPr lang="ru-RU" sz="3400" dirty="0" smtClean="0"/>
              <a:t> рабства </a:t>
            </a:r>
            <a:r>
              <a:rPr lang="ru-RU" sz="3400" dirty="0" err="1" smtClean="0"/>
              <a:t>була</a:t>
            </a:r>
            <a:r>
              <a:rPr lang="ru-RU" sz="3400" dirty="0" smtClean="0"/>
              <a:t> </a:t>
            </a:r>
            <a:r>
              <a:rPr lang="ru-RU" sz="3400" dirty="0" err="1" smtClean="0"/>
              <a:t>закріплена</a:t>
            </a:r>
            <a:r>
              <a:rPr lang="ru-RU" sz="3400" dirty="0" smtClean="0"/>
              <a:t> 13-ою поправкою до </a:t>
            </a:r>
            <a:r>
              <a:rPr lang="ru-RU" sz="3400" dirty="0" err="1" smtClean="0"/>
              <a:t>Конституції</a:t>
            </a:r>
            <a:r>
              <a:rPr lang="ru-RU" sz="3400" dirty="0" smtClean="0"/>
              <a:t> США, </a:t>
            </a:r>
            <a:r>
              <a:rPr lang="ru-RU" sz="3400" dirty="0" err="1" smtClean="0"/>
              <a:t>що</a:t>
            </a:r>
            <a:r>
              <a:rPr lang="ru-RU" sz="3400" dirty="0" smtClean="0"/>
              <a:t> вступила в силу 18 </a:t>
            </a:r>
            <a:r>
              <a:rPr lang="ru-RU" sz="3400" dirty="0" err="1" smtClean="0"/>
              <a:t>грудня</a:t>
            </a:r>
            <a:r>
              <a:rPr lang="ru-RU" sz="3400" dirty="0" smtClean="0"/>
              <a:t> 1865 (</a:t>
            </a:r>
            <a:r>
              <a:rPr lang="ru-RU" sz="3400" dirty="0" err="1" smtClean="0"/>
              <a:t>втім</a:t>
            </a:r>
            <a:r>
              <a:rPr lang="ru-RU" sz="3400" dirty="0" smtClean="0"/>
              <a:t>, штат </a:t>
            </a:r>
            <a:r>
              <a:rPr lang="ru-RU" sz="3400" dirty="0" err="1" smtClean="0"/>
              <a:t>Міссісіпі</a:t>
            </a:r>
            <a:r>
              <a:rPr lang="ru-RU" sz="3400" dirty="0" smtClean="0"/>
              <a:t> </a:t>
            </a:r>
            <a:r>
              <a:rPr lang="ru-RU" sz="3400" dirty="0" err="1" smtClean="0"/>
              <a:t>ратифікував</a:t>
            </a:r>
            <a:r>
              <a:rPr lang="ru-RU" sz="3400" dirty="0" smtClean="0"/>
              <a:t> </a:t>
            </a:r>
            <a:r>
              <a:rPr lang="ru-RU" sz="3400" dirty="0" err="1" smtClean="0"/>
              <a:t>цю</a:t>
            </a:r>
            <a:r>
              <a:rPr lang="ru-RU" sz="3400" dirty="0" smtClean="0"/>
              <a:t> поправку </a:t>
            </a:r>
            <a:r>
              <a:rPr lang="ru-RU" sz="3400" dirty="0" err="1" smtClean="0"/>
              <a:t>лише</a:t>
            </a:r>
            <a:r>
              <a:rPr lang="ru-RU" sz="3400" dirty="0" smtClean="0"/>
              <a:t> в 1995 р. </a:t>
            </a:r>
            <a:r>
              <a:rPr lang="ru-RU" sz="3400" baseline="30000" dirty="0" smtClean="0"/>
              <a:t>[1]</a:t>
            </a:r>
            <a:r>
              <a:rPr lang="ru-RU" sz="3400" dirty="0" smtClean="0"/>
              <a:t>). У </a:t>
            </a:r>
            <a:r>
              <a:rPr lang="ru-RU" sz="3400" dirty="0" err="1" smtClean="0"/>
              <a:t>країні</a:t>
            </a:r>
            <a:r>
              <a:rPr lang="ru-RU" sz="3400" dirty="0" smtClean="0"/>
              <a:t> </a:t>
            </a:r>
            <a:r>
              <a:rPr lang="ru-RU" sz="3400" dirty="0" err="1" smtClean="0"/>
              <a:t>були</a:t>
            </a:r>
            <a:r>
              <a:rPr lang="ru-RU" sz="3400" dirty="0" smtClean="0"/>
              <a:t> </a:t>
            </a:r>
            <a:r>
              <a:rPr lang="ru-RU" sz="3400" dirty="0" err="1" smtClean="0"/>
              <a:t>створені</a:t>
            </a:r>
            <a:r>
              <a:rPr lang="ru-RU" sz="3400" dirty="0" smtClean="0"/>
              <a:t> </a:t>
            </a:r>
            <a:r>
              <a:rPr lang="ru-RU" sz="3400" dirty="0" err="1" smtClean="0"/>
              <a:t>умови</a:t>
            </a:r>
            <a:r>
              <a:rPr lang="ru-RU" sz="3400" dirty="0" smtClean="0"/>
              <a:t> для </a:t>
            </a:r>
            <a:r>
              <a:rPr lang="ru-RU" sz="3400" dirty="0" err="1" smtClean="0"/>
              <a:t>прискореного</a:t>
            </a:r>
            <a:r>
              <a:rPr lang="ru-RU" sz="3400" dirty="0" smtClean="0"/>
              <a:t> </a:t>
            </a:r>
            <a:r>
              <a:rPr lang="ru-RU" sz="3400" dirty="0" err="1" smtClean="0"/>
              <a:t>розвитку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промислового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й</a:t>
            </a:r>
            <a:r>
              <a:rPr lang="ru-RU" sz="3400" dirty="0" smtClean="0"/>
              <a:t> </a:t>
            </a:r>
            <a:r>
              <a:rPr lang="ru-RU" sz="3400" dirty="0" err="1" smtClean="0"/>
              <a:t>сільськогосподарського</a:t>
            </a:r>
            <a:r>
              <a:rPr lang="ru-RU" sz="3400" dirty="0" smtClean="0"/>
              <a:t> </a:t>
            </a:r>
            <a:r>
              <a:rPr lang="ru-RU" sz="3400" dirty="0" err="1" smtClean="0"/>
              <a:t>виробництва</a:t>
            </a:r>
            <a:r>
              <a:rPr lang="ru-RU" sz="3400" dirty="0" smtClean="0"/>
              <a:t>, </a:t>
            </a:r>
            <a:r>
              <a:rPr lang="ru-RU" sz="3400" dirty="0" err="1" smtClean="0"/>
              <a:t>освоєння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західних</a:t>
            </a:r>
            <a:r>
              <a:rPr lang="ru-RU" sz="3400" dirty="0" smtClean="0"/>
              <a:t> земель, </a:t>
            </a:r>
            <a:r>
              <a:rPr lang="ru-RU" sz="3400" dirty="0" err="1" smtClean="0"/>
              <a:t>зміцнення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внутрішнього</a:t>
            </a:r>
            <a:r>
              <a:rPr lang="ru-RU" sz="3400" dirty="0" smtClean="0"/>
              <a:t> ринку. </a:t>
            </a:r>
            <a:r>
              <a:rPr lang="ru-RU" sz="3400" dirty="0" err="1" smtClean="0"/>
              <a:t>Війна</a:t>
            </a:r>
            <a:r>
              <a:rPr lang="ru-RU" sz="3400" dirty="0" smtClean="0"/>
              <a:t> не </a:t>
            </a:r>
            <a:r>
              <a:rPr lang="ru-RU" sz="3400" dirty="0" err="1" smtClean="0"/>
              <a:t>вирішила</a:t>
            </a:r>
            <a:r>
              <a:rPr lang="ru-RU" sz="3400" dirty="0" smtClean="0"/>
              <a:t> </a:t>
            </a:r>
            <a:r>
              <a:rPr lang="ru-RU" sz="3400" dirty="0" err="1" smtClean="0"/>
              <a:t>всі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проблеми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 стояли перед </a:t>
            </a:r>
            <a:r>
              <a:rPr lang="ru-RU" sz="3400" dirty="0" err="1" smtClean="0"/>
              <a:t>країною</a:t>
            </a:r>
            <a:r>
              <a:rPr lang="ru-RU" sz="3400" dirty="0" smtClean="0"/>
              <a:t>. </a:t>
            </a:r>
            <a:r>
              <a:rPr lang="ru-RU" sz="3400" dirty="0" err="1" smtClean="0"/>
              <a:t>Деякі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них </a:t>
            </a:r>
            <a:r>
              <a:rPr lang="ru-RU" sz="3400" dirty="0" err="1" smtClean="0"/>
              <a:t>знайшли</a:t>
            </a:r>
            <a:r>
              <a:rPr lang="ru-RU" sz="3400" dirty="0" smtClean="0"/>
              <a:t> </a:t>
            </a:r>
            <a:r>
              <a:rPr lang="ru-RU" sz="3400" dirty="0" err="1" smtClean="0"/>
              <a:t>вирішення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під</a:t>
            </a:r>
            <a:r>
              <a:rPr lang="ru-RU" sz="3400" dirty="0" smtClean="0"/>
              <a:t> час </a:t>
            </a:r>
            <a:r>
              <a:rPr lang="ru-RU" sz="3400" dirty="0" err="1" smtClean="0"/>
              <a:t>Реконструкції</a:t>
            </a:r>
            <a:r>
              <a:rPr lang="ru-RU" sz="3400" dirty="0" smtClean="0"/>
              <a:t> </a:t>
            </a:r>
            <a:r>
              <a:rPr lang="ru-RU" sz="3400" dirty="0" err="1" smtClean="0"/>
              <a:t>Півдня</a:t>
            </a:r>
            <a:r>
              <a:rPr lang="ru-RU" sz="3400" dirty="0" smtClean="0"/>
              <a:t>, </a:t>
            </a:r>
            <a:r>
              <a:rPr lang="ru-RU" sz="3400" dirty="0" err="1" smtClean="0"/>
              <a:t>що</a:t>
            </a:r>
            <a:r>
              <a:rPr lang="ru-RU" sz="3400" dirty="0" smtClean="0"/>
              <a:t> </a:t>
            </a:r>
            <a:r>
              <a:rPr lang="ru-RU" sz="3400" dirty="0" err="1" smtClean="0"/>
              <a:t>тривала</a:t>
            </a:r>
            <a:r>
              <a:rPr lang="ru-RU" sz="3400" dirty="0" smtClean="0"/>
              <a:t> до 1877. </a:t>
            </a:r>
            <a:r>
              <a:rPr lang="ru-RU" sz="3400" dirty="0" err="1" smtClean="0"/>
              <a:t>Інші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проблеми</a:t>
            </a:r>
            <a:r>
              <a:rPr lang="ru-RU" sz="3400" dirty="0" smtClean="0"/>
              <a:t>, </a:t>
            </a:r>
            <a:r>
              <a:rPr lang="ru-RU" sz="3400" dirty="0" err="1" smtClean="0"/>
              <a:t>зокрема</a:t>
            </a:r>
            <a:r>
              <a:rPr lang="ru-RU" sz="3400" dirty="0" smtClean="0"/>
              <a:t> </a:t>
            </a:r>
            <a:r>
              <a:rPr lang="ru-RU" sz="3400" dirty="0" err="1" smtClean="0"/>
              <a:t>надання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кольоровому</a:t>
            </a:r>
            <a:r>
              <a:rPr lang="ru-RU" sz="3400" dirty="0" smtClean="0"/>
              <a:t> </a:t>
            </a:r>
            <a:r>
              <a:rPr lang="ru-RU" sz="3400" dirty="0" err="1" smtClean="0"/>
              <a:t>населенню</a:t>
            </a:r>
            <a:r>
              <a:rPr lang="ru-RU" sz="3400" dirty="0" smtClean="0"/>
              <a:t> </a:t>
            </a:r>
            <a:r>
              <a:rPr lang="ru-RU" sz="3400" dirty="0" err="1" smtClean="0"/>
              <a:t>рівних</a:t>
            </a:r>
            <a:r>
              <a:rPr lang="ru-RU" sz="3400" dirty="0" smtClean="0"/>
              <a:t> прав </a:t>
            </a:r>
            <a:r>
              <a:rPr lang="ru-RU" sz="3400" dirty="0" err="1" smtClean="0"/>
              <a:t>із</a:t>
            </a:r>
            <a:r>
              <a:rPr lang="ru-RU" sz="3400" dirty="0" smtClean="0"/>
              <a:t> </a:t>
            </a:r>
            <a:r>
              <a:rPr lang="ru-RU" sz="3400" dirty="0" err="1" smtClean="0"/>
              <a:t>білими</a:t>
            </a:r>
            <a:r>
              <a:rPr lang="ru-RU" sz="3400" dirty="0" smtClean="0"/>
              <a:t>, </a:t>
            </a:r>
            <a:r>
              <a:rPr lang="ru-RU" sz="3400" dirty="0" err="1" smtClean="0"/>
              <a:t>залишалися</a:t>
            </a:r>
            <a:r>
              <a:rPr lang="ru-RU" sz="3400" dirty="0" smtClean="0"/>
              <a:t> </a:t>
            </a:r>
            <a:r>
              <a:rPr lang="ru-RU" sz="3400" dirty="0" err="1" smtClean="0"/>
              <a:t>нерозв'язаними</a:t>
            </a:r>
            <a:r>
              <a:rPr lang="ru-RU" sz="3400" dirty="0" smtClean="0"/>
              <a:t> </a:t>
            </a:r>
            <a:r>
              <a:rPr lang="ru-RU" sz="3400" dirty="0" err="1" smtClean="0"/>
              <a:t>багато</a:t>
            </a:r>
            <a:r>
              <a:rPr lang="ru-RU" sz="3400" dirty="0" smtClean="0"/>
              <a:t> </a:t>
            </a:r>
            <a:r>
              <a:rPr lang="ru-RU" sz="3400" dirty="0" err="1" smtClean="0"/>
              <a:t>десятиліть</a:t>
            </a:r>
            <a:r>
              <a:rPr lang="ru-RU" sz="3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ф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1643050"/>
            <a:ext cx="2838450" cy="3914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043890" cy="7118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0000FF"/>
                </a:solidFill>
                <a:effectLst/>
              </a:rPr>
              <a:t>Маніфест 19 лютого 1861 року.</a:t>
            </a:r>
            <a:endParaRPr lang="ru-RU" sz="2800" dirty="0">
              <a:solidFill>
                <a:srgbClr val="0000FF"/>
              </a:solidFill>
              <a:effectLst/>
            </a:endParaRPr>
          </a:p>
        </p:txBody>
      </p:sp>
      <p:pic>
        <p:nvPicPr>
          <p:cNvPr id="12" name="Содержимое 11" descr="к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000108"/>
            <a:ext cx="3981459" cy="2986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 descr="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1000108"/>
            <a:ext cx="3143272" cy="2476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4876" y="3524250"/>
            <a:ext cx="4181475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р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4214818"/>
            <a:ext cx="3660389" cy="2428892"/>
          </a:xfrm>
          <a:prstGeom prst="rect">
            <a:avLst/>
          </a:prstGeom>
        </p:spPr>
      </p:pic>
    </p:spTree>
  </p:cSld>
  <p:clrMapOvr>
    <a:masterClrMapping/>
  </p:clrMapOvr>
  <p:transition spd="med" advClick="0" advTm="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290"/>
            <a:ext cx="8329642" cy="571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dirty="0" err="1" smtClean="0">
                <a:solidFill>
                  <a:srgbClr val="0000FF"/>
                </a:solidFill>
              </a:rPr>
              <a:t>Передумови</a:t>
            </a:r>
            <a:endParaRPr lang="ru-RU" sz="2800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  <p:sp>
        <p:nvSpPr>
          <p:cNvPr id="5" name="Содержимое 8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8324880" cy="526893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600" dirty="0" err="1" smtClean="0"/>
              <a:t>Поразка</a:t>
            </a:r>
            <a:r>
              <a:rPr lang="ru-RU" sz="2600" dirty="0" smtClean="0"/>
              <a:t> </a:t>
            </a:r>
            <a:r>
              <a:rPr lang="ru-RU" sz="2600" dirty="0" err="1" smtClean="0"/>
              <a:t>Росії</a:t>
            </a:r>
            <a:r>
              <a:rPr lang="ru-RU" sz="2600" dirty="0" smtClean="0"/>
              <a:t> у </a:t>
            </a:r>
            <a:r>
              <a:rPr lang="ru-RU" sz="2600" dirty="0" err="1" smtClean="0"/>
              <a:t>Кримській</a:t>
            </a:r>
            <a:r>
              <a:rPr lang="ru-RU" sz="2600" dirty="0" smtClean="0"/>
              <a:t> </a:t>
            </a:r>
            <a:r>
              <a:rPr lang="ru-RU" sz="2600" dirty="0" err="1" smtClean="0"/>
              <a:t>війні</a:t>
            </a:r>
            <a:r>
              <a:rPr lang="ru-RU" sz="2600" dirty="0" smtClean="0"/>
              <a:t> та </a:t>
            </a:r>
            <a:r>
              <a:rPr lang="ru-RU" sz="2600" dirty="0" err="1" smtClean="0"/>
              <a:t>принизливі</a:t>
            </a:r>
            <a:r>
              <a:rPr lang="ru-RU" sz="2600" dirty="0" smtClean="0"/>
              <a:t> для </a:t>
            </a:r>
            <a:r>
              <a:rPr lang="ru-RU" sz="2600" dirty="0" err="1" smtClean="0"/>
              <a:t>неї</a:t>
            </a:r>
            <a:r>
              <a:rPr lang="ru-RU" sz="2600" dirty="0" smtClean="0"/>
              <a:t> </a:t>
            </a:r>
            <a:r>
              <a:rPr lang="ru-RU" sz="2600" dirty="0" err="1" smtClean="0"/>
              <a:t>умови</a:t>
            </a:r>
            <a:r>
              <a:rPr lang="ru-RU" sz="2600" dirty="0" smtClean="0"/>
              <a:t> </a:t>
            </a:r>
            <a:r>
              <a:rPr lang="ru-RU" sz="2600" dirty="0" err="1" smtClean="0"/>
              <a:t>Паризького</a:t>
            </a:r>
            <a:r>
              <a:rPr lang="ru-RU" sz="2600" dirty="0" smtClean="0"/>
              <a:t> мирного договору 1856 р. поставили перед </a:t>
            </a:r>
            <a:r>
              <a:rPr lang="ru-RU" sz="2600" dirty="0" err="1" smtClean="0"/>
              <a:t>імператором</a:t>
            </a:r>
            <a:r>
              <a:rPr lang="ru-RU" sz="2600" dirty="0" smtClean="0"/>
              <a:t> </a:t>
            </a:r>
            <a:r>
              <a:rPr lang="ru-RU" sz="2600" dirty="0" err="1" smtClean="0"/>
              <a:t>Олександром</a:t>
            </a:r>
            <a:r>
              <a:rPr lang="ru-RU" sz="2600" dirty="0" smtClean="0"/>
              <a:t> </a:t>
            </a:r>
            <a:r>
              <a:rPr lang="en-US" sz="2600" dirty="0" smtClean="0"/>
              <a:t>II </a:t>
            </a:r>
            <a:r>
              <a:rPr lang="ru-RU" sz="2600" dirty="0" err="1" smtClean="0"/>
              <a:t>складні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проблеми</a:t>
            </a:r>
            <a:r>
              <a:rPr lang="ru-RU" sz="2600" dirty="0" smtClean="0"/>
              <a:t>. </a:t>
            </a:r>
            <a:r>
              <a:rPr lang="ru-RU" sz="2600" dirty="0" err="1" smtClean="0"/>
              <a:t>Однією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них </a:t>
            </a:r>
            <a:r>
              <a:rPr lang="ru-RU" sz="2600" dirty="0" err="1" smtClean="0"/>
              <a:t>було</a:t>
            </a:r>
            <a:r>
              <a:rPr lang="ru-RU" sz="2600" dirty="0" smtClean="0"/>
              <a:t> </a:t>
            </a:r>
            <a:r>
              <a:rPr lang="ru-RU" sz="2600" dirty="0" err="1" smtClean="0"/>
              <a:t>кріпосне</a:t>
            </a:r>
            <a:r>
              <a:rPr lang="ru-RU" sz="2600" dirty="0" smtClean="0"/>
              <a:t> право, </a:t>
            </a:r>
            <a:r>
              <a:rPr lang="ru-RU" sz="2600" dirty="0" err="1" smtClean="0"/>
              <a:t>оскільки</a:t>
            </a:r>
            <a:r>
              <a:rPr lang="ru-RU" sz="2600" dirty="0" smtClean="0"/>
              <a:t> </a:t>
            </a:r>
            <a:r>
              <a:rPr lang="ru-RU" sz="2600" dirty="0" err="1" smtClean="0"/>
              <a:t>Росія</a:t>
            </a:r>
            <a:r>
              <a:rPr lang="ru-RU" sz="2600" dirty="0" smtClean="0"/>
              <a:t> </a:t>
            </a:r>
            <a:r>
              <a:rPr lang="ru-RU" sz="2600" dirty="0" err="1" smtClean="0"/>
              <a:t>залишалась</a:t>
            </a:r>
            <a:r>
              <a:rPr lang="ru-RU" sz="2600" dirty="0" smtClean="0"/>
              <a:t> </a:t>
            </a:r>
            <a:r>
              <a:rPr lang="ru-RU" sz="2600" dirty="0" err="1" smtClean="0"/>
              <a:t>єдиною</a:t>
            </a:r>
            <a:r>
              <a:rPr lang="ru-RU" sz="2600" dirty="0" smtClean="0"/>
              <a:t> </a:t>
            </a:r>
            <a:r>
              <a:rPr lang="ru-RU" sz="2600" dirty="0" err="1" smtClean="0"/>
              <a:t>європейською</a:t>
            </a:r>
            <a:r>
              <a:rPr lang="ru-RU" sz="2600" dirty="0" smtClean="0"/>
              <a:t> </a:t>
            </a:r>
            <a:r>
              <a:rPr lang="ru-RU" sz="2600" dirty="0" err="1" smtClean="0"/>
              <a:t>країною</a:t>
            </a:r>
            <a:r>
              <a:rPr lang="ru-RU" sz="2600" dirty="0" smtClean="0"/>
              <a:t>, де </a:t>
            </a:r>
            <a:r>
              <a:rPr lang="ru-RU" sz="2600" dirty="0" err="1" smtClean="0"/>
              <a:t>використовувалася</a:t>
            </a:r>
            <a:r>
              <a:rPr lang="ru-RU" sz="2600" dirty="0" smtClean="0"/>
              <a:t> </a:t>
            </a:r>
            <a:r>
              <a:rPr lang="ru-RU" sz="2600" dirty="0" err="1" smtClean="0"/>
              <a:t>підневільна</a:t>
            </a:r>
            <a:r>
              <a:rPr lang="ru-RU" sz="2600" dirty="0" smtClean="0"/>
              <a:t> </a:t>
            </a:r>
            <a:r>
              <a:rPr lang="ru-RU" sz="2600" dirty="0" err="1" smtClean="0"/>
              <a:t>праця</a:t>
            </a:r>
            <a:r>
              <a:rPr lang="ru-RU" sz="2600" dirty="0" smtClean="0"/>
              <a:t>. </a:t>
            </a:r>
            <a:r>
              <a:rPr lang="ru-RU" sz="2600" dirty="0" err="1" smtClean="0"/>
              <a:t>Збереження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кріпосного</a:t>
            </a:r>
            <a:r>
              <a:rPr lang="ru-RU" sz="2600" dirty="0" smtClean="0"/>
              <a:t> права в </a:t>
            </a:r>
            <a:r>
              <a:rPr lang="ru-RU" sz="2600" dirty="0" err="1" smtClean="0"/>
              <a:t>Російській</a:t>
            </a:r>
            <a:r>
              <a:rPr lang="ru-RU" sz="2600" dirty="0" smtClean="0"/>
              <a:t> </a:t>
            </a:r>
            <a:r>
              <a:rPr lang="ru-RU" sz="2600" dirty="0" err="1" smtClean="0"/>
              <a:t>імперії</a:t>
            </a:r>
            <a:r>
              <a:rPr lang="ru-RU" sz="2600" dirty="0" smtClean="0"/>
              <a:t> означало </a:t>
            </a:r>
            <a:r>
              <a:rPr lang="ru-RU" sz="2600" dirty="0" err="1" smtClean="0"/>
              <a:t>її</a:t>
            </a:r>
            <a:r>
              <a:rPr lang="ru-RU" sz="2600" dirty="0" smtClean="0"/>
              <a:t> </a:t>
            </a:r>
            <a:r>
              <a:rPr lang="ru-RU" sz="2600" dirty="0" err="1" smtClean="0"/>
              <a:t>невідворотне</a:t>
            </a:r>
            <a:r>
              <a:rPr lang="ru-RU" sz="2600" dirty="0" smtClean="0"/>
              <a:t> </a:t>
            </a:r>
            <a:r>
              <a:rPr lang="ru-RU" sz="2600" dirty="0" err="1" smtClean="0"/>
              <a:t>перетворення</a:t>
            </a:r>
            <a:r>
              <a:rPr lang="ru-RU" sz="2600" dirty="0" smtClean="0"/>
              <a:t> в </a:t>
            </a:r>
            <a:r>
              <a:rPr lang="ru-RU" sz="2600" dirty="0" err="1" smtClean="0"/>
              <a:t>майбутньому</a:t>
            </a:r>
            <a:r>
              <a:rPr lang="ru-RU" sz="2600" dirty="0" smtClean="0"/>
              <a:t> на </a:t>
            </a:r>
            <a:r>
              <a:rPr lang="ru-RU" sz="2600" dirty="0" err="1" smtClean="0"/>
              <a:t>другорядну</a:t>
            </a:r>
            <a:r>
              <a:rPr lang="ru-RU" sz="2600" dirty="0" smtClean="0"/>
              <a:t> державу. До того ж </a:t>
            </a:r>
            <a:r>
              <a:rPr lang="ru-RU" sz="2600" dirty="0" err="1" smtClean="0"/>
              <a:t>кріпосне</a:t>
            </a:r>
            <a:r>
              <a:rPr lang="ru-RU" sz="2600" dirty="0" smtClean="0"/>
              <a:t> право, </a:t>
            </a:r>
            <a:r>
              <a:rPr lang="ru-RU" sz="2600" dirty="0" err="1" smtClean="0"/>
              <a:t>володіння</a:t>
            </a:r>
            <a:r>
              <a:rPr lang="ru-RU" sz="2600" dirty="0" smtClean="0"/>
              <a:t> «</a:t>
            </a:r>
            <a:r>
              <a:rPr lang="ru-RU" sz="2600" dirty="0" err="1" smtClean="0"/>
              <a:t>хрещеною</a:t>
            </a:r>
            <a:r>
              <a:rPr lang="ru-RU" sz="2600" dirty="0" smtClean="0"/>
              <a:t> </a:t>
            </a:r>
            <a:r>
              <a:rPr lang="ru-RU" sz="2600" dirty="0" err="1" smtClean="0"/>
              <a:t>власністю</a:t>
            </a:r>
            <a:r>
              <a:rPr lang="ru-RU" sz="2600" dirty="0" smtClean="0"/>
              <a:t>», </a:t>
            </a:r>
            <a:r>
              <a:rPr lang="ru-RU" sz="2600" dirty="0" err="1" smtClean="0"/>
              <a:t>дуже</a:t>
            </a:r>
            <a:r>
              <a:rPr lang="ru-RU" sz="2600" dirty="0" smtClean="0"/>
              <a:t> схоже на рабство, </a:t>
            </a:r>
            <a:r>
              <a:rPr lang="ru-RU" sz="2600" dirty="0" err="1" smtClean="0"/>
              <a:t>викликало</a:t>
            </a:r>
            <a:r>
              <a:rPr lang="ru-RU" sz="2600" dirty="0" smtClean="0"/>
              <a:t> </a:t>
            </a:r>
            <a:r>
              <a:rPr lang="ru-RU" sz="2600" dirty="0" err="1" smtClean="0"/>
              <a:t>осуд</a:t>
            </a:r>
            <a:r>
              <a:rPr lang="ru-RU" sz="2600" dirty="0" smtClean="0"/>
              <a:t> </a:t>
            </a:r>
            <a:r>
              <a:rPr lang="ru-RU" sz="2600" dirty="0" err="1" smtClean="0"/>
              <a:t>своєю</a:t>
            </a:r>
            <a:r>
              <a:rPr lang="ru-RU" sz="2600" dirty="0" smtClean="0"/>
              <a:t> </a:t>
            </a:r>
            <a:r>
              <a:rPr lang="ru-RU" sz="2600" dirty="0" err="1" smtClean="0"/>
              <a:t>аморальністю</a:t>
            </a:r>
            <a:r>
              <a:rPr lang="ru-RU" sz="2600" dirty="0" smtClean="0"/>
              <a:t>. Криза </a:t>
            </a:r>
            <a:r>
              <a:rPr lang="ru-RU" sz="2600" dirty="0" err="1" smtClean="0"/>
              <a:t>феодально-кріпосницького</a:t>
            </a:r>
            <a:r>
              <a:rPr lang="ru-RU" sz="2600" dirty="0" smtClean="0"/>
              <a:t> ладу в 1859–1861 </a:t>
            </a:r>
            <a:r>
              <a:rPr lang="ru-RU" sz="2600" dirty="0" err="1" smtClean="0"/>
              <a:t>рр</a:t>
            </a:r>
            <a:r>
              <a:rPr lang="ru-RU" sz="2600" dirty="0" smtClean="0"/>
              <a:t>. </a:t>
            </a:r>
            <a:r>
              <a:rPr lang="ru-RU" sz="2600" dirty="0" err="1" smtClean="0"/>
              <a:t>досягла</a:t>
            </a:r>
            <a:r>
              <a:rPr lang="ru-RU" sz="2600" dirty="0" smtClean="0"/>
              <a:t> </a:t>
            </a:r>
            <a:r>
              <a:rPr lang="ru-RU" sz="2600" dirty="0" err="1" smtClean="0"/>
              <a:t>свого</a:t>
            </a:r>
            <a:r>
              <a:rPr lang="ru-RU" sz="2600" dirty="0" smtClean="0"/>
              <a:t> апогею,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виявилося</a:t>
            </a:r>
            <a:r>
              <a:rPr lang="ru-RU" sz="2600" dirty="0" smtClean="0"/>
              <a:t> у </a:t>
            </a:r>
            <a:r>
              <a:rPr lang="ru-RU" sz="2600" dirty="0" err="1" smtClean="0"/>
              <a:t>величезному</a:t>
            </a:r>
            <a:r>
              <a:rPr lang="ru-RU" sz="2600" dirty="0" smtClean="0"/>
              <a:t> </a:t>
            </a:r>
            <a:r>
              <a:rPr lang="ru-RU" sz="2600" dirty="0" err="1" smtClean="0"/>
              <a:t>відставанні</a:t>
            </a:r>
            <a:r>
              <a:rPr lang="ru-RU" sz="2600" dirty="0" smtClean="0"/>
              <a:t> </a:t>
            </a:r>
            <a:r>
              <a:rPr lang="ru-RU" sz="2600" dirty="0" err="1" smtClean="0"/>
              <a:t>Росії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err="1" smtClean="0"/>
              <a:t>країн</a:t>
            </a:r>
            <a:r>
              <a:rPr lang="ru-RU" sz="2600" dirty="0" smtClean="0"/>
              <a:t> Заходу, у </a:t>
            </a:r>
            <a:r>
              <a:rPr lang="ru-RU" sz="2600" dirty="0" err="1" smtClean="0"/>
              <a:t>принизливій</a:t>
            </a:r>
            <a:r>
              <a:rPr lang="ru-RU" sz="2600" dirty="0" smtClean="0"/>
              <a:t> </a:t>
            </a:r>
            <a:r>
              <a:rPr lang="ru-RU" sz="2600" dirty="0" err="1" smtClean="0"/>
              <a:t>поразці</a:t>
            </a:r>
            <a:r>
              <a:rPr lang="ru-RU" sz="2600" dirty="0" smtClean="0"/>
              <a:t> в </a:t>
            </a:r>
            <a:r>
              <a:rPr lang="ru-RU" sz="2600" dirty="0" err="1" smtClean="0"/>
              <a:t>Кримській</a:t>
            </a:r>
            <a:r>
              <a:rPr lang="ru-RU" sz="2600" dirty="0" smtClean="0"/>
              <a:t> </a:t>
            </a:r>
            <a:r>
              <a:rPr lang="ru-RU" sz="2600" dirty="0" err="1" smtClean="0"/>
              <a:t>війні</a:t>
            </a:r>
            <a:r>
              <a:rPr lang="ru-RU" sz="2600" dirty="0" smtClean="0"/>
              <a:t>, у </a:t>
            </a:r>
            <a:r>
              <a:rPr lang="ru-RU" sz="2600" dirty="0" err="1" smtClean="0"/>
              <a:t>зростанні</a:t>
            </a:r>
            <a:r>
              <a:rPr lang="ru-RU" sz="2600" dirty="0" smtClean="0"/>
              <a:t> </a:t>
            </a:r>
            <a:r>
              <a:rPr lang="ru-RU" sz="2600" dirty="0" err="1" smtClean="0"/>
              <a:t>селянських</a:t>
            </a:r>
            <a:r>
              <a:rPr lang="ru-RU" sz="2600" dirty="0" smtClean="0"/>
              <a:t> </a:t>
            </a:r>
            <a:r>
              <a:rPr lang="ru-RU" sz="2600" dirty="0" err="1" smtClean="0"/>
              <a:t>повстань</a:t>
            </a:r>
            <a:r>
              <a:rPr lang="ru-RU" sz="2600" dirty="0" smtClean="0"/>
              <a:t>.</a:t>
            </a:r>
          </a:p>
          <a:p>
            <a:pPr lvl="0"/>
            <a:r>
              <a:rPr lang="ru-RU" sz="2600" dirty="0" err="1" smtClean="0"/>
              <a:t>Бажання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скасування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кріпосного</a:t>
            </a:r>
            <a:r>
              <a:rPr lang="ru-RU" sz="2600" dirty="0" smtClean="0"/>
              <a:t> права </a:t>
            </a:r>
            <a:r>
              <a:rPr lang="ru-RU" sz="2600" dirty="0" err="1" smtClean="0"/>
              <a:t>було</a:t>
            </a:r>
            <a:r>
              <a:rPr lang="ru-RU" sz="2600" dirty="0" smtClean="0"/>
              <a:t> в селянства </a:t>
            </a:r>
            <a:r>
              <a:rPr lang="ru-RU" sz="2600" dirty="0" err="1" smtClean="0"/>
              <a:t>й</a:t>
            </a:r>
            <a:r>
              <a:rPr lang="ru-RU" sz="2600" dirty="0" smtClean="0"/>
              <a:t> </a:t>
            </a:r>
            <a:r>
              <a:rPr lang="ru-RU" sz="2600" dirty="0" err="1" smtClean="0"/>
              <a:t>буржуазії</a:t>
            </a:r>
            <a:r>
              <a:rPr lang="ru-RU" sz="2600" dirty="0" smtClean="0"/>
              <a:t>, 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зароджувалася</a:t>
            </a:r>
            <a:r>
              <a:rPr lang="ru-RU" sz="2600" dirty="0" smtClean="0"/>
              <a:t> (</a:t>
            </a:r>
            <a:r>
              <a:rPr lang="ru-RU" sz="2600" dirty="0" err="1" smtClean="0"/>
              <a:t>якій</a:t>
            </a:r>
            <a:r>
              <a:rPr lang="ru-RU" sz="2600" dirty="0" smtClean="0"/>
              <a:t> </a:t>
            </a:r>
            <a:r>
              <a:rPr lang="ru-RU" sz="2600" dirty="0" err="1" smtClean="0"/>
              <a:t>був</a:t>
            </a:r>
            <a:r>
              <a:rPr lang="ru-RU" sz="2600" dirty="0" smtClean="0"/>
              <a:t> </a:t>
            </a:r>
            <a:r>
              <a:rPr lang="ru-RU" sz="2600" dirty="0" err="1" smtClean="0"/>
              <a:t>необхідний</a:t>
            </a:r>
            <a:r>
              <a:rPr lang="ru-RU" sz="2600" dirty="0" smtClean="0"/>
              <a:t> </a:t>
            </a:r>
            <a:r>
              <a:rPr lang="ru-RU" sz="2600" dirty="0" err="1" smtClean="0"/>
              <a:t>ринок</a:t>
            </a:r>
            <a:r>
              <a:rPr lang="ru-RU" sz="2600" dirty="0" smtClean="0"/>
              <a:t> </a:t>
            </a:r>
            <a:r>
              <a:rPr lang="ru-RU" sz="2600" dirty="0" err="1" smtClean="0"/>
              <a:t>вільної</a:t>
            </a:r>
            <a:r>
              <a:rPr lang="ru-RU" sz="2600" dirty="0" smtClean="0"/>
              <a:t> </a:t>
            </a:r>
            <a:r>
              <a:rPr lang="ru-RU" sz="2600" dirty="0" err="1" smtClean="0"/>
              <a:t>робочої</a:t>
            </a:r>
            <a:r>
              <a:rPr lang="ru-RU" sz="2600" dirty="0" smtClean="0"/>
              <a:t> </a:t>
            </a:r>
            <a:r>
              <a:rPr lang="ru-RU" sz="2600" dirty="0" err="1" smtClean="0"/>
              <a:t>сили</a:t>
            </a:r>
            <a:r>
              <a:rPr lang="ru-RU" sz="2600" dirty="0" smtClean="0"/>
              <a:t>), </a:t>
            </a:r>
            <a:r>
              <a:rPr lang="ru-RU" sz="2600" dirty="0" err="1" smtClean="0"/>
              <a:t>ліберальної</a:t>
            </a:r>
            <a:r>
              <a:rPr lang="ru-RU" sz="2600" dirty="0" smtClean="0"/>
              <a:t> та </a:t>
            </a:r>
            <a:r>
              <a:rPr lang="ru-RU" sz="2600" dirty="0" err="1" smtClean="0"/>
              <a:t>революційно-демократичної</a:t>
            </a:r>
            <a:r>
              <a:rPr lang="ru-RU" sz="2600" dirty="0" smtClean="0"/>
              <a:t> </a:t>
            </a:r>
            <a:r>
              <a:rPr lang="ru-RU" sz="2600" dirty="0" err="1" smtClean="0"/>
              <a:t>інтелігенції</a:t>
            </a:r>
            <a:r>
              <a:rPr lang="ru-RU" sz="2600" dirty="0" smtClean="0"/>
              <a:t> (яка </a:t>
            </a:r>
            <a:r>
              <a:rPr lang="ru-RU" sz="2600" dirty="0" err="1" smtClean="0"/>
              <a:t>бачила</a:t>
            </a:r>
            <a:r>
              <a:rPr lang="ru-RU" sz="2600" dirty="0" smtClean="0"/>
              <a:t> </a:t>
            </a:r>
            <a:r>
              <a:rPr lang="ru-RU" sz="2600" dirty="0" err="1" smtClean="0"/>
              <a:t>економічну</a:t>
            </a:r>
            <a:r>
              <a:rPr lang="ru-RU" sz="2600" dirty="0" smtClean="0"/>
              <a:t> </a:t>
            </a:r>
            <a:r>
              <a:rPr lang="ru-RU" sz="2600" dirty="0" err="1" smtClean="0"/>
              <a:t>безперспективність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кріпосництва</a:t>
            </a:r>
            <a:r>
              <a:rPr lang="ru-RU" sz="2600" dirty="0" smtClean="0"/>
              <a:t> та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аморальність</a:t>
            </a:r>
            <a:r>
              <a:rPr lang="ru-RU" sz="2600" dirty="0" smtClean="0"/>
              <a:t>), у </a:t>
            </a:r>
            <a:r>
              <a:rPr lang="ru-RU" sz="2600" dirty="0" err="1" smtClean="0"/>
              <a:t>частини</a:t>
            </a:r>
            <a:r>
              <a:rPr lang="ru-RU" sz="2600" dirty="0" smtClean="0"/>
              <a:t> дворянства (</a:t>
            </a: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мріяло</a:t>
            </a:r>
            <a:r>
              <a:rPr lang="ru-RU" sz="2600" dirty="0" smtClean="0"/>
              <a:t> перевести </a:t>
            </a:r>
            <a:r>
              <a:rPr lang="ru-RU" sz="2600" dirty="0" err="1" smtClean="0"/>
              <a:t>своє</a:t>
            </a:r>
            <a:r>
              <a:rPr lang="ru-RU" sz="2600" dirty="0" smtClean="0"/>
              <a:t> </a:t>
            </a:r>
            <a:r>
              <a:rPr lang="ru-RU" sz="2600" dirty="0" err="1" smtClean="0"/>
              <a:t>господарство</a:t>
            </a:r>
            <a:r>
              <a:rPr lang="ru-RU" sz="2600" dirty="0" smtClean="0"/>
              <a:t> на </a:t>
            </a:r>
            <a:r>
              <a:rPr lang="ru-RU" sz="2600" dirty="0" err="1" smtClean="0"/>
              <a:t>буржуазну</a:t>
            </a:r>
            <a:r>
              <a:rPr lang="ru-RU" sz="2600" dirty="0" smtClean="0"/>
              <a:t> </a:t>
            </a:r>
            <a:r>
              <a:rPr lang="ru-RU" sz="2600" dirty="0" err="1" smtClean="0"/>
              <a:t>колію</a:t>
            </a:r>
            <a:r>
              <a:rPr lang="ru-RU" sz="26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111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00FF"/>
                </a:solidFill>
              </a:rPr>
              <a:t>Планування реформи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785794"/>
            <a:ext cx="91440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300" dirty="0" smtClean="0"/>
              <a:t>3 </a:t>
            </a:r>
            <a:r>
              <a:rPr lang="ru-RU" sz="1300" dirty="0" err="1" smtClean="0"/>
              <a:t>січня</a:t>
            </a:r>
            <a:r>
              <a:rPr lang="ru-RU" sz="1300" dirty="0" smtClean="0"/>
              <a:t> 1857 </a:t>
            </a:r>
            <a:r>
              <a:rPr lang="ru-RU" sz="1300" dirty="0" err="1" smtClean="0"/>
              <a:t>відкрили</a:t>
            </a:r>
            <a:r>
              <a:rPr lang="ru-RU" sz="1300" dirty="0" smtClean="0"/>
              <a:t> </a:t>
            </a:r>
            <a:r>
              <a:rPr lang="ru-RU" sz="1300" dirty="0" err="1" smtClean="0"/>
              <a:t>Таємний</a:t>
            </a:r>
            <a:r>
              <a:rPr lang="ru-RU" sz="1300" dirty="0" smtClean="0"/>
              <a:t> </a:t>
            </a:r>
            <a:r>
              <a:rPr lang="ru-RU" sz="1300" dirty="0" err="1" smtClean="0"/>
              <a:t>комітет</a:t>
            </a:r>
            <a:r>
              <a:rPr lang="ru-RU" sz="1300" dirty="0" smtClean="0"/>
              <a:t> "для </a:t>
            </a:r>
            <a:r>
              <a:rPr lang="ru-RU" sz="1300" dirty="0" err="1" smtClean="0"/>
              <a:t>обговорення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заходів</a:t>
            </a:r>
            <a:r>
              <a:rPr lang="ru-RU" sz="1300" dirty="0" smtClean="0"/>
              <a:t> по </a:t>
            </a:r>
            <a:r>
              <a:rPr lang="ru-RU" sz="1300" dirty="0" err="1" smtClean="0"/>
              <a:t>влаштуванню</a:t>
            </a:r>
            <a:r>
              <a:rPr lang="ru-RU" sz="1300" dirty="0" smtClean="0"/>
              <a:t> </a:t>
            </a:r>
            <a:r>
              <a:rPr lang="ru-RU" sz="1300" dirty="0" err="1" smtClean="0"/>
              <a:t>побуту</a:t>
            </a:r>
            <a:r>
              <a:rPr lang="ru-RU" sz="1300" dirty="0" smtClean="0"/>
              <a:t> </a:t>
            </a:r>
            <a:r>
              <a:rPr lang="ru-RU" sz="1300" dirty="0" err="1" smtClean="0"/>
              <a:t>поміщицьких</a:t>
            </a:r>
            <a:r>
              <a:rPr lang="ru-RU" sz="1300" dirty="0" smtClean="0"/>
              <a:t> селян" </a:t>
            </a:r>
            <a:r>
              <a:rPr lang="ru-RU" sz="1300" dirty="0" err="1" smtClean="0"/>
              <a:t>під</a:t>
            </a:r>
            <a:r>
              <a:rPr lang="ru-RU" sz="1300" dirty="0" smtClean="0"/>
              <a:t> </a:t>
            </a:r>
            <a:r>
              <a:rPr lang="ru-RU" sz="1300" dirty="0" err="1" smtClean="0"/>
              <a:t>головуванням</a:t>
            </a:r>
            <a:r>
              <a:rPr lang="ru-RU" sz="1300" dirty="0" smtClean="0"/>
              <a:t> самого царя. При </a:t>
            </a:r>
            <a:r>
              <a:rPr lang="ru-RU" sz="1300" dirty="0" err="1" smtClean="0"/>
              <a:t>обговоренні</a:t>
            </a:r>
            <a:r>
              <a:rPr lang="ru-RU" sz="1300" dirty="0" smtClean="0"/>
              <a:t> </a:t>
            </a:r>
            <a:r>
              <a:rPr lang="ru-RU" sz="1300" dirty="0" err="1" smtClean="0"/>
              <a:t>питання</a:t>
            </a:r>
            <a:r>
              <a:rPr lang="ru-RU" sz="1300" dirty="0" smtClean="0"/>
              <a:t> про </a:t>
            </a:r>
            <a:r>
              <a:rPr lang="ru-RU" sz="1300" dirty="0" err="1" smtClean="0"/>
              <a:t>скасування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кріпосного</a:t>
            </a:r>
            <a:r>
              <a:rPr lang="ru-RU" sz="1300" dirty="0" smtClean="0"/>
              <a:t> права </a:t>
            </a:r>
            <a:r>
              <a:rPr lang="ru-RU" sz="1300" dirty="0" err="1" smtClean="0"/>
              <a:t>комітет</a:t>
            </a:r>
            <a:r>
              <a:rPr lang="ru-RU" sz="1300" dirty="0" smtClean="0"/>
              <a:t> </a:t>
            </a:r>
            <a:r>
              <a:rPr lang="ru-RU" sz="1300" dirty="0" err="1" smtClean="0"/>
              <a:t>відзначив</a:t>
            </a:r>
            <a:r>
              <a:rPr lang="ru-RU" sz="1300" dirty="0" smtClean="0"/>
              <a:t>, </a:t>
            </a:r>
            <a:r>
              <a:rPr lang="ru-RU" sz="1300" dirty="0" err="1" smtClean="0"/>
              <a:t>що</a:t>
            </a:r>
            <a:r>
              <a:rPr lang="ru-RU" sz="1300" dirty="0" smtClean="0"/>
              <a:t> </a:t>
            </a:r>
            <a:r>
              <a:rPr lang="ru-RU" sz="1300" dirty="0" err="1" smtClean="0"/>
              <a:t>хвилювання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умів</a:t>
            </a:r>
            <a:r>
              <a:rPr lang="ru-RU" sz="1300" dirty="0" smtClean="0"/>
              <a:t> "за </a:t>
            </a:r>
            <a:r>
              <a:rPr lang="ru-RU" sz="1300" dirty="0" err="1" smtClean="0"/>
              <a:t>подальший</a:t>
            </a:r>
            <a:r>
              <a:rPr lang="ru-RU" sz="1300" dirty="0" smtClean="0"/>
              <a:t> </a:t>
            </a:r>
            <a:r>
              <a:rPr lang="ru-RU" sz="1300" dirty="0" err="1" smtClean="0"/>
              <a:t>розвиток</a:t>
            </a:r>
            <a:r>
              <a:rPr lang="ru-RU" sz="1300" dirty="0" smtClean="0"/>
              <a:t> </a:t>
            </a:r>
            <a:r>
              <a:rPr lang="ru-RU" sz="1300" dirty="0" err="1" smtClean="0"/>
              <a:t>може</a:t>
            </a:r>
            <a:r>
              <a:rPr lang="ru-RU" sz="1300" dirty="0" smtClean="0"/>
              <a:t> </a:t>
            </a:r>
            <a:r>
              <a:rPr lang="ru-RU" sz="1300" dirty="0" err="1" smtClean="0"/>
              <a:t>мати</a:t>
            </a:r>
            <a:r>
              <a:rPr lang="ru-RU" sz="1300" dirty="0" smtClean="0"/>
              <a:t> </a:t>
            </a:r>
            <a:r>
              <a:rPr lang="ru-RU" sz="1300" dirty="0" err="1" smtClean="0"/>
              <a:t>наслідки</a:t>
            </a:r>
            <a:r>
              <a:rPr lang="ru-RU" sz="1300" dirty="0" smtClean="0"/>
              <a:t> </a:t>
            </a:r>
            <a:r>
              <a:rPr lang="ru-RU" sz="1300" dirty="0" err="1" smtClean="0"/>
              <a:t>більш-менш</a:t>
            </a:r>
            <a:r>
              <a:rPr lang="ru-RU" sz="1300" dirty="0" smtClean="0"/>
              <a:t> </a:t>
            </a:r>
            <a:r>
              <a:rPr lang="ru-RU" sz="1300" dirty="0" err="1" smtClean="0"/>
              <a:t>шкідливі</a:t>
            </a:r>
            <a:r>
              <a:rPr lang="ru-RU" sz="1300" dirty="0" smtClean="0"/>
              <a:t>, </a:t>
            </a:r>
            <a:r>
              <a:rPr lang="ru-RU" sz="1300" dirty="0" err="1" smtClean="0"/>
              <a:t>навіть</a:t>
            </a:r>
            <a:r>
              <a:rPr lang="ru-RU" sz="1300" dirty="0" smtClean="0"/>
              <a:t> </a:t>
            </a:r>
            <a:r>
              <a:rPr lang="ru-RU" sz="1300" dirty="0" err="1" smtClean="0"/>
              <a:t>небезпечні</a:t>
            </a:r>
            <a:r>
              <a:rPr lang="ru-RU" sz="1300" dirty="0" smtClean="0"/>
              <a:t>.</a:t>
            </a:r>
          </a:p>
          <a:p>
            <a:pPr>
              <a:buNone/>
            </a:pPr>
            <a:r>
              <a:rPr lang="ru-RU" sz="1300" dirty="0" smtClean="0"/>
              <a:t>28 лютого того ж року </a:t>
            </a:r>
            <a:r>
              <a:rPr lang="ru-RU" sz="1300" dirty="0" err="1" smtClean="0"/>
              <a:t>було</a:t>
            </a:r>
            <a:r>
              <a:rPr lang="ru-RU" sz="1300" dirty="0" smtClean="0"/>
              <a:t> </a:t>
            </a:r>
            <a:r>
              <a:rPr lang="ru-RU" sz="1300" dirty="0" err="1" smtClean="0"/>
              <a:t>засновано</a:t>
            </a:r>
            <a:r>
              <a:rPr lang="ru-RU" sz="1300" dirty="0" smtClean="0"/>
              <a:t> </a:t>
            </a:r>
            <a:r>
              <a:rPr lang="ru-RU" sz="1300" dirty="0" err="1" smtClean="0"/>
              <a:t>спеціальну</a:t>
            </a:r>
            <a:r>
              <a:rPr lang="ru-RU" sz="1300" dirty="0" smtClean="0"/>
              <a:t> "Приуготовительная </a:t>
            </a:r>
            <a:r>
              <a:rPr lang="ru-RU" sz="1300" dirty="0" err="1" smtClean="0"/>
              <a:t>комісія</a:t>
            </a:r>
            <a:r>
              <a:rPr lang="ru-RU" sz="1300" dirty="0" smtClean="0"/>
              <a:t> для перегляду постанов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припущень</a:t>
            </a:r>
            <a:r>
              <a:rPr lang="ru-RU" sz="1300" dirty="0" smtClean="0"/>
              <a:t> про </a:t>
            </a:r>
            <a:r>
              <a:rPr lang="ru-RU" sz="1300" dirty="0" err="1" smtClean="0"/>
              <a:t>кріпосне</a:t>
            </a:r>
            <a:r>
              <a:rPr lang="ru-RU" sz="1300" dirty="0" smtClean="0"/>
              <a:t> </a:t>
            </a:r>
            <a:r>
              <a:rPr lang="ru-RU" sz="1300" dirty="0" err="1" smtClean="0"/>
              <a:t>стані</a:t>
            </a:r>
            <a:r>
              <a:rPr lang="ru-RU" sz="1300" dirty="0" smtClean="0"/>
              <a:t>" у </a:t>
            </a:r>
            <a:r>
              <a:rPr lang="ru-RU" sz="1300" dirty="0" err="1" smtClean="0"/>
              <a:t>складі</a:t>
            </a:r>
            <a:r>
              <a:rPr lang="ru-RU" sz="1300" dirty="0" smtClean="0"/>
              <a:t> </a:t>
            </a:r>
            <a:r>
              <a:rPr lang="ru-RU" sz="1300" dirty="0" err="1" smtClean="0"/>
              <a:t>Гагаріна</a:t>
            </a:r>
            <a:r>
              <a:rPr lang="ru-RU" sz="1300" dirty="0" smtClean="0"/>
              <a:t>, Корфа, </a:t>
            </a:r>
            <a:r>
              <a:rPr lang="ru-RU" sz="1300" dirty="0" err="1" smtClean="0"/>
              <a:t>генерал-ад'ютанта</a:t>
            </a:r>
            <a:r>
              <a:rPr lang="ru-RU" sz="1300" dirty="0" smtClean="0"/>
              <a:t> Ростовцева </a:t>
            </a:r>
            <a:r>
              <a:rPr lang="ru-RU" sz="1300" dirty="0" err="1" smtClean="0"/>
              <a:t>і</a:t>
            </a:r>
            <a:r>
              <a:rPr lang="ru-RU" sz="1300" dirty="0" smtClean="0"/>
              <a:t> державного </a:t>
            </a:r>
            <a:r>
              <a:rPr lang="ru-RU" sz="1300" dirty="0" err="1" smtClean="0"/>
              <a:t>секретаряя</a:t>
            </a:r>
            <a:r>
              <a:rPr lang="ru-RU" sz="1300" dirty="0" smtClean="0"/>
              <a:t> </a:t>
            </a:r>
            <a:r>
              <a:rPr lang="ru-RU" sz="1300" dirty="0" err="1" smtClean="0"/>
              <a:t>Буткова</a:t>
            </a:r>
            <a:r>
              <a:rPr lang="ru-RU" sz="1300" dirty="0" smtClean="0"/>
              <a:t>. "Приуготовительная </a:t>
            </a:r>
            <a:r>
              <a:rPr lang="ru-RU" sz="1300" dirty="0" err="1" smtClean="0"/>
              <a:t>комісія</a:t>
            </a:r>
            <a:r>
              <a:rPr lang="ru-RU" sz="1300" dirty="0" smtClean="0"/>
              <a:t>" повинна </a:t>
            </a:r>
            <a:r>
              <a:rPr lang="ru-RU" sz="1300" dirty="0" err="1" smtClean="0"/>
              <a:t>була</a:t>
            </a:r>
            <a:r>
              <a:rPr lang="ru-RU" sz="1300" dirty="0" smtClean="0"/>
              <a:t> </a:t>
            </a:r>
            <a:r>
              <a:rPr lang="ru-RU" sz="1300" dirty="0" err="1" smtClean="0"/>
              <a:t>розглянути</a:t>
            </a:r>
            <a:r>
              <a:rPr lang="ru-RU" sz="1300" dirty="0" smtClean="0"/>
              <a:t> </a:t>
            </a:r>
            <a:r>
              <a:rPr lang="ru-RU" sz="1300" dirty="0" err="1" smtClean="0"/>
              <a:t>законодавство</a:t>
            </a:r>
            <a:r>
              <a:rPr lang="ru-RU" sz="1300" dirty="0" smtClean="0"/>
              <a:t> </a:t>
            </a:r>
            <a:r>
              <a:rPr lang="ru-RU" sz="1300" dirty="0" err="1" smtClean="0"/>
              <a:t>з</a:t>
            </a:r>
            <a:r>
              <a:rPr lang="ru-RU" sz="1300" dirty="0" smtClean="0"/>
              <a:t> </a:t>
            </a:r>
            <a:r>
              <a:rPr lang="ru-RU" sz="1300" dirty="0" err="1" smtClean="0"/>
              <a:t>селянського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питання</a:t>
            </a:r>
            <a:r>
              <a:rPr lang="ru-RU" sz="1300" dirty="0" smtClean="0"/>
              <a:t> (</a:t>
            </a:r>
            <a:r>
              <a:rPr lang="ru-RU" sz="1300" dirty="0" err="1" smtClean="0"/>
              <a:t>закони</a:t>
            </a:r>
            <a:r>
              <a:rPr lang="ru-RU" sz="1300" dirty="0" smtClean="0"/>
              <a:t> про "</a:t>
            </a:r>
            <a:r>
              <a:rPr lang="ru-RU" sz="1300" dirty="0" err="1" smtClean="0"/>
              <a:t>вільних</a:t>
            </a:r>
            <a:r>
              <a:rPr lang="ru-RU" sz="1300" dirty="0" smtClean="0"/>
              <a:t> </a:t>
            </a:r>
            <a:r>
              <a:rPr lang="ru-RU" sz="1300" dirty="0" err="1" smtClean="0"/>
              <a:t>хліборобів</a:t>
            </a:r>
            <a:r>
              <a:rPr lang="ru-RU" sz="1300" dirty="0" smtClean="0"/>
              <a:t>" </a:t>
            </a:r>
            <a:r>
              <a:rPr lang="ru-RU" sz="1300" dirty="0" err="1" smtClean="0"/>
              <a:t>і</a:t>
            </a:r>
            <a:r>
              <a:rPr lang="ru-RU" sz="1300" dirty="0" smtClean="0"/>
              <a:t> "</a:t>
            </a:r>
            <a:r>
              <a:rPr lang="ru-RU" sz="1300" dirty="0" err="1" smtClean="0"/>
              <a:t>зобов'язаних</a:t>
            </a:r>
            <a:r>
              <a:rPr lang="ru-RU" sz="1300" dirty="0" smtClean="0"/>
              <a:t> селян"), а </a:t>
            </a:r>
            <a:r>
              <a:rPr lang="ru-RU" sz="1300" dirty="0" err="1" smtClean="0"/>
              <a:t>також</a:t>
            </a:r>
            <a:r>
              <a:rPr lang="ru-RU" sz="1300" dirty="0" smtClean="0"/>
              <a:t> </a:t>
            </a:r>
            <a:r>
              <a:rPr lang="ru-RU" sz="1300" dirty="0" err="1" smtClean="0"/>
              <a:t>різні</a:t>
            </a:r>
            <a:r>
              <a:rPr lang="ru-RU" sz="1300" dirty="0" smtClean="0"/>
              <a:t> записки та </a:t>
            </a:r>
            <a:r>
              <a:rPr lang="ru-RU" sz="1300" dirty="0" err="1" smtClean="0"/>
              <a:t>проекти</a:t>
            </a:r>
            <a:r>
              <a:rPr lang="ru-RU" sz="1300" dirty="0" smtClean="0"/>
              <a:t>, </a:t>
            </a:r>
            <a:r>
              <a:rPr lang="ru-RU" sz="1300" dirty="0" err="1" smtClean="0"/>
              <a:t>присвячені</a:t>
            </a:r>
            <a:r>
              <a:rPr lang="ru-RU" sz="1300" dirty="0" smtClean="0"/>
              <a:t> </a:t>
            </a:r>
            <a:r>
              <a:rPr lang="ru-RU" sz="1300" dirty="0" err="1" smtClean="0"/>
              <a:t>питання</a:t>
            </a:r>
            <a:r>
              <a:rPr lang="ru-RU" sz="1300" dirty="0" smtClean="0"/>
              <a:t> про </a:t>
            </a:r>
            <a:r>
              <a:rPr lang="ru-RU" sz="1300" dirty="0" err="1" smtClean="0"/>
              <a:t>скасування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кріпосного</a:t>
            </a:r>
            <a:r>
              <a:rPr lang="ru-RU" sz="1300" dirty="0" smtClean="0"/>
              <a:t> права. </a:t>
            </a:r>
            <a:r>
              <a:rPr lang="ru-RU" sz="1300" dirty="0" err="1" smtClean="0"/>
              <a:t>Проте</a:t>
            </a:r>
            <a:r>
              <a:rPr lang="ru-RU" sz="1300" dirty="0" smtClean="0"/>
              <a:t> члени </a:t>
            </a:r>
            <a:r>
              <a:rPr lang="ru-RU" sz="1300" dirty="0" err="1" smtClean="0"/>
              <a:t>комісії</a:t>
            </a:r>
            <a:r>
              <a:rPr lang="ru-RU" sz="1300" dirty="0" smtClean="0"/>
              <a:t>, </a:t>
            </a:r>
            <a:r>
              <a:rPr lang="ru-RU" sz="1300" dirty="0" err="1" smtClean="0"/>
              <a:t>розглянувши</a:t>
            </a:r>
            <a:r>
              <a:rPr lang="ru-RU" sz="1300" dirty="0" smtClean="0"/>
              <a:t> </a:t>
            </a:r>
            <a:r>
              <a:rPr lang="ru-RU" sz="1300" dirty="0" err="1" smtClean="0"/>
              <a:t>всі</a:t>
            </a:r>
            <a:r>
              <a:rPr lang="ru-RU" sz="1300" dirty="0" smtClean="0"/>
              <a:t> </a:t>
            </a:r>
            <a:r>
              <a:rPr lang="ru-RU" sz="1300" dirty="0" err="1" smtClean="0"/>
              <a:t>ці</a:t>
            </a:r>
            <a:r>
              <a:rPr lang="ru-RU" sz="1300" dirty="0" smtClean="0"/>
              <a:t> </a:t>
            </a:r>
            <a:r>
              <a:rPr lang="ru-RU" sz="1300" dirty="0" err="1" smtClean="0"/>
              <a:t>матеріалии</a:t>
            </a:r>
            <a:r>
              <a:rPr lang="ru-RU" sz="1300" dirty="0" smtClean="0"/>
              <a:t>, не </a:t>
            </a:r>
            <a:r>
              <a:rPr lang="ru-RU" sz="1300" dirty="0" err="1" smtClean="0"/>
              <a:t>змогли</a:t>
            </a:r>
            <a:r>
              <a:rPr lang="ru-RU" sz="1300" dirty="0" smtClean="0"/>
              <a:t> прийти до </a:t>
            </a:r>
            <a:r>
              <a:rPr lang="ru-RU" sz="1300" dirty="0" err="1" smtClean="0"/>
              <a:t>якогось</a:t>
            </a:r>
            <a:r>
              <a:rPr lang="ru-RU" sz="1300" dirty="0" smtClean="0"/>
              <a:t> </a:t>
            </a:r>
            <a:r>
              <a:rPr lang="ru-RU" sz="1300" dirty="0" err="1" smtClean="0"/>
              <a:t>певного</a:t>
            </a:r>
            <a:r>
              <a:rPr lang="ru-RU" sz="1300" dirty="0" smtClean="0"/>
              <a:t> </a:t>
            </a:r>
            <a:r>
              <a:rPr lang="ru-RU" sz="1300" dirty="0" err="1" smtClean="0"/>
              <a:t>рішення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обмежилися</a:t>
            </a:r>
            <a:r>
              <a:rPr lang="ru-RU" sz="1300" dirty="0" smtClean="0"/>
              <a:t> </a:t>
            </a:r>
            <a:r>
              <a:rPr lang="ru-RU" sz="1300" dirty="0" err="1" smtClean="0"/>
              <a:t>викладенням</a:t>
            </a:r>
            <a:r>
              <a:rPr lang="ru-RU" sz="1300" dirty="0" smtClean="0"/>
              <a:t> </a:t>
            </a:r>
            <a:r>
              <a:rPr lang="ru-RU" sz="1300" dirty="0" err="1" smtClean="0"/>
              <a:t>особистої</a:t>
            </a:r>
            <a:r>
              <a:rPr lang="ru-RU" sz="1300" dirty="0" smtClean="0"/>
              <a:t> думки </a:t>
            </a:r>
            <a:r>
              <a:rPr lang="ru-RU" sz="1300" dirty="0" err="1" smtClean="0"/>
              <a:t>з</a:t>
            </a:r>
            <a:r>
              <a:rPr lang="ru-RU" sz="1300" dirty="0" smtClean="0"/>
              <a:t> </a:t>
            </a:r>
            <a:r>
              <a:rPr lang="ru-RU" sz="1300" dirty="0" err="1" smtClean="0"/>
              <a:t>цього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питання</a:t>
            </a:r>
            <a:r>
              <a:rPr lang="ru-RU" sz="1300" dirty="0" smtClean="0"/>
              <a:t>. </a:t>
            </a:r>
            <a:br>
              <a:rPr lang="ru-RU" sz="1300" dirty="0" smtClean="0"/>
            </a:br>
            <a:r>
              <a:rPr lang="ru-RU" sz="1300" dirty="0" smtClean="0"/>
              <a:t>У </a:t>
            </a:r>
            <a:r>
              <a:rPr lang="ru-RU" sz="1300" dirty="0" err="1" smtClean="0"/>
              <a:t>кінці</a:t>
            </a:r>
            <a:r>
              <a:rPr lang="ru-RU" sz="1300" dirty="0" smtClean="0"/>
              <a:t> </a:t>
            </a:r>
            <a:r>
              <a:rPr lang="ru-RU" sz="1300" dirty="0" err="1" smtClean="0"/>
              <a:t>жовтня</a:t>
            </a:r>
            <a:r>
              <a:rPr lang="ru-RU" sz="1300" dirty="0" smtClean="0"/>
              <a:t> 1857 р. у </a:t>
            </a:r>
            <a:r>
              <a:rPr lang="ru-RU" sz="1300" dirty="0" err="1" smtClean="0"/>
              <a:t>Міністерстві</a:t>
            </a:r>
            <a:r>
              <a:rPr lang="ru-RU" sz="1300" dirty="0" smtClean="0"/>
              <a:t> </a:t>
            </a:r>
            <a:r>
              <a:rPr lang="ru-RU" sz="1300" dirty="0" err="1" smtClean="0"/>
              <a:t>внутрішніх</a:t>
            </a:r>
            <a:r>
              <a:rPr lang="ru-RU" sz="1300" dirty="0" smtClean="0"/>
              <a:t> справ </a:t>
            </a:r>
            <a:r>
              <a:rPr lang="ru-RU" sz="1300" dirty="0" err="1" smtClean="0"/>
              <a:t>були</a:t>
            </a:r>
            <a:r>
              <a:rPr lang="ru-RU" sz="1300" dirty="0" smtClean="0"/>
              <a:t> </a:t>
            </a:r>
            <a:r>
              <a:rPr lang="ru-RU" sz="1300" dirty="0" err="1" smtClean="0"/>
              <a:t>розроблені</a:t>
            </a:r>
            <a:r>
              <a:rPr lang="ru-RU" sz="1300" dirty="0" smtClean="0"/>
              <a:t> "</a:t>
            </a:r>
            <a:r>
              <a:rPr lang="ru-RU" sz="1300" dirty="0" err="1" smtClean="0"/>
              <a:t>Загальні</a:t>
            </a:r>
            <a:r>
              <a:rPr lang="ru-RU" sz="1300" dirty="0" smtClean="0"/>
              <a:t> засади для </a:t>
            </a:r>
            <a:r>
              <a:rPr lang="ru-RU" sz="1300" dirty="0" err="1" smtClean="0"/>
              <a:t>влаштування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побуту</a:t>
            </a:r>
            <a:r>
              <a:rPr lang="ru-RU" sz="1300" dirty="0" smtClean="0"/>
              <a:t> селян", </a:t>
            </a:r>
            <a:r>
              <a:rPr lang="ru-RU" sz="1300" dirty="0" err="1" smtClean="0"/>
              <a:t>що</a:t>
            </a:r>
            <a:r>
              <a:rPr lang="ru-RU" sz="1300" dirty="0" smtClean="0"/>
              <a:t> </a:t>
            </a:r>
            <a:r>
              <a:rPr lang="ru-RU" sz="1300" dirty="0" err="1" smtClean="0"/>
              <a:t>передбачають</a:t>
            </a:r>
            <a:r>
              <a:rPr lang="ru-RU" sz="1300" dirty="0" smtClean="0"/>
              <a:t>: [6] </a:t>
            </a:r>
            <a:br>
              <a:rPr lang="ru-RU" sz="1300" dirty="0" smtClean="0"/>
            </a:br>
            <a:r>
              <a:rPr lang="ru-RU" sz="1300" dirty="0" smtClean="0"/>
              <a:t>а) вся земля </a:t>
            </a:r>
            <a:r>
              <a:rPr lang="ru-RU" sz="1300" dirty="0" err="1" smtClean="0"/>
              <a:t>є</a:t>
            </a:r>
            <a:r>
              <a:rPr lang="ru-RU" sz="1300" dirty="0" smtClean="0"/>
              <a:t> </a:t>
            </a:r>
            <a:r>
              <a:rPr lang="ru-RU" sz="1300" dirty="0" err="1" smtClean="0"/>
              <a:t>власністю</a:t>
            </a:r>
            <a:r>
              <a:rPr lang="ru-RU" sz="1300" dirty="0" smtClean="0"/>
              <a:t> </a:t>
            </a:r>
            <a:r>
              <a:rPr lang="ru-RU" sz="1300" dirty="0" err="1" smtClean="0"/>
              <a:t>поміщиків</a:t>
            </a:r>
            <a:r>
              <a:rPr lang="ru-RU" sz="1300" dirty="0" smtClean="0"/>
              <a:t>; </a:t>
            </a:r>
            <a:br>
              <a:rPr lang="ru-RU" sz="1300" dirty="0" smtClean="0"/>
            </a:br>
            <a:r>
              <a:rPr lang="ru-RU" sz="1300" dirty="0" smtClean="0"/>
              <a:t>б) </a:t>
            </a:r>
            <a:r>
              <a:rPr lang="ru-RU" sz="1300" dirty="0" err="1" smtClean="0"/>
              <a:t>ліквідація</a:t>
            </a:r>
            <a:r>
              <a:rPr lang="ru-RU" sz="1300" dirty="0" smtClean="0"/>
              <a:t> </a:t>
            </a:r>
            <a:r>
              <a:rPr lang="ru-RU" sz="1300" dirty="0" err="1" smtClean="0"/>
              <a:t>кріпацтва</a:t>
            </a:r>
            <a:r>
              <a:rPr lang="ru-RU" sz="1300" dirty="0" smtClean="0"/>
              <a:t> повинна </a:t>
            </a:r>
            <a:r>
              <a:rPr lang="ru-RU" sz="1300" dirty="0" err="1" smtClean="0"/>
              <a:t>відбуватися</a:t>
            </a:r>
            <a:r>
              <a:rPr lang="ru-RU" sz="1300" dirty="0" smtClean="0"/>
              <a:t> </a:t>
            </a:r>
            <a:r>
              <a:rPr lang="ru-RU" sz="1300" dirty="0" err="1" smtClean="0"/>
              <a:t>поступово</a:t>
            </a:r>
            <a:r>
              <a:rPr lang="ru-RU" sz="1300" dirty="0" smtClean="0"/>
              <a:t>, </a:t>
            </a:r>
            <a:r>
              <a:rPr lang="ru-RU" sz="1300" dirty="0" err="1" smtClean="0"/>
              <a:t>протягом</a:t>
            </a:r>
            <a:r>
              <a:rPr lang="ru-RU" sz="1300" dirty="0" smtClean="0"/>
              <a:t> 8-12 </a:t>
            </a:r>
            <a:r>
              <a:rPr lang="ru-RU" sz="1300" dirty="0" err="1" smtClean="0"/>
              <a:t>років</a:t>
            </a:r>
            <a:r>
              <a:rPr lang="ru-RU" sz="1300" dirty="0" smtClean="0"/>
              <a:t>; </a:t>
            </a:r>
            <a:br>
              <a:rPr lang="ru-RU" sz="1300" dirty="0" smtClean="0"/>
            </a:br>
            <a:r>
              <a:rPr lang="ru-RU" sz="1300" dirty="0" smtClean="0"/>
              <a:t>в) "</a:t>
            </a:r>
            <a:r>
              <a:rPr lang="ru-RU" sz="1300" dirty="0" err="1" smtClean="0"/>
              <a:t>ввидах</a:t>
            </a:r>
            <a:r>
              <a:rPr lang="ru-RU" sz="1300" dirty="0" smtClean="0"/>
              <a:t> </a:t>
            </a:r>
            <a:r>
              <a:rPr lang="ru-RU" sz="1300" dirty="0" err="1" smtClean="0"/>
              <a:t>запобігання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шкідливої</a:t>
            </a:r>
            <a:r>
              <a:rPr lang="ru-RU" sz="1300" dirty="0" smtClean="0"/>
              <a:t> ​​</a:t>
            </a:r>
            <a:r>
              <a:rPr lang="ru-RU" sz="1300" dirty="0" err="1" smtClean="0"/>
              <a:t>рухливості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бродяжництва</a:t>
            </a:r>
            <a:r>
              <a:rPr lang="ru-RU" sz="1300" dirty="0" smtClean="0"/>
              <a:t> у </a:t>
            </a:r>
            <a:r>
              <a:rPr lang="ru-RU" sz="1300" dirty="0" err="1" smtClean="0"/>
              <a:t>сільському</a:t>
            </a:r>
            <a:r>
              <a:rPr lang="ru-RU" sz="1300" dirty="0" smtClean="0"/>
              <a:t> </a:t>
            </a:r>
            <a:r>
              <a:rPr lang="ru-RU" sz="1300" dirty="0" err="1" smtClean="0"/>
              <a:t>населенні</a:t>
            </a:r>
            <a:r>
              <a:rPr lang="ru-RU" sz="1300" dirty="0" smtClean="0"/>
              <a:t>, </a:t>
            </a:r>
            <a:r>
              <a:rPr lang="ru-RU" sz="1300" dirty="0" err="1" smtClean="0"/>
              <a:t>звільнення</a:t>
            </a:r>
            <a:r>
              <a:rPr lang="ru-RU" sz="1300" dirty="0" smtClean="0"/>
              <a:t> селян </a:t>
            </a:r>
            <a:r>
              <a:rPr lang="ru-RU" sz="1300" dirty="0" err="1" smtClean="0"/>
              <a:t>з</a:t>
            </a:r>
            <a:r>
              <a:rPr lang="ru-RU" sz="1300" dirty="0" smtClean="0"/>
              <a:t> </a:t>
            </a:r>
            <a:r>
              <a:rPr lang="ru-RU" sz="1300" dirty="0" err="1" smtClean="0"/>
              <a:t>особистої</a:t>
            </a:r>
            <a:r>
              <a:rPr lang="ru-RU" sz="1300" dirty="0" smtClean="0"/>
              <a:t> </a:t>
            </a:r>
            <a:r>
              <a:rPr lang="ru-RU" sz="1300" dirty="0" err="1" smtClean="0"/>
              <a:t>кріпосної</a:t>
            </a:r>
            <a:r>
              <a:rPr lang="ru-RU" sz="1300" dirty="0" smtClean="0"/>
              <a:t> </a:t>
            </a:r>
            <a:r>
              <a:rPr lang="ru-RU" sz="1300" dirty="0" err="1" smtClean="0"/>
              <a:t>залежності</a:t>
            </a:r>
            <a:r>
              <a:rPr lang="ru-RU" sz="1300" dirty="0" smtClean="0"/>
              <a:t> </a:t>
            </a:r>
            <a:r>
              <a:rPr lang="ru-RU" sz="1300" dirty="0" err="1" smtClean="0"/>
              <a:t>має</a:t>
            </a:r>
            <a:r>
              <a:rPr lang="ru-RU" sz="1300" dirty="0" smtClean="0"/>
              <a:t> бути </a:t>
            </a:r>
            <a:r>
              <a:rPr lang="ru-RU" sz="1300" dirty="0" err="1" smtClean="0"/>
              <a:t>пов'язане</a:t>
            </a:r>
            <a:r>
              <a:rPr lang="ru-RU" sz="1300" dirty="0" smtClean="0"/>
              <a:t> </a:t>
            </a:r>
            <a:r>
              <a:rPr lang="ru-RU" sz="1300" dirty="0" err="1" smtClean="0"/>
              <a:t>із</a:t>
            </a:r>
            <a:r>
              <a:rPr lang="ru-RU" sz="1300" dirty="0" smtClean="0"/>
              <a:t> </a:t>
            </a:r>
            <a:r>
              <a:rPr lang="ru-RU" sz="1300" dirty="0" err="1" smtClean="0"/>
              <a:t>зверненням</a:t>
            </a:r>
            <a:r>
              <a:rPr lang="ru-RU" sz="1300" dirty="0" smtClean="0"/>
              <a:t> у </a:t>
            </a:r>
            <a:r>
              <a:rPr lang="ru-RU" sz="1300" dirty="0" err="1" smtClean="0"/>
              <a:t>власність</a:t>
            </a:r>
            <a:r>
              <a:rPr lang="ru-RU" sz="1300" dirty="0" smtClean="0"/>
              <a:t> </a:t>
            </a:r>
            <a:r>
              <a:rPr lang="ru-RU" sz="1300" dirty="0" err="1" smtClean="0"/>
              <a:t>їхніх</a:t>
            </a:r>
            <a:r>
              <a:rPr lang="ru-RU" sz="1300" dirty="0" smtClean="0"/>
              <a:t> </a:t>
            </a:r>
            <a:r>
              <a:rPr lang="ru-RU" sz="1300" dirty="0" err="1" smtClean="0"/>
              <a:t>садиб</a:t>
            </a:r>
            <a:r>
              <a:rPr lang="ru-RU" sz="1300" dirty="0" smtClean="0"/>
              <a:t>, </a:t>
            </a:r>
            <a:r>
              <a:rPr lang="ru-RU" sz="1300" dirty="0" err="1" smtClean="0"/>
              <a:t>що</a:t>
            </a:r>
            <a:r>
              <a:rPr lang="ru-RU" sz="1300" dirty="0" smtClean="0"/>
              <a:t> </a:t>
            </a:r>
            <a:r>
              <a:rPr lang="ru-RU" sz="1300" dirty="0" err="1" smtClean="0"/>
              <a:t>знаходяться</a:t>
            </a:r>
            <a:r>
              <a:rPr lang="ru-RU" sz="1300" dirty="0" smtClean="0"/>
              <a:t> в </a:t>
            </a:r>
            <a:r>
              <a:rPr lang="ru-RU" sz="1300" dirty="0" err="1" smtClean="0"/>
              <a:t>їх</a:t>
            </a:r>
            <a:r>
              <a:rPr lang="ru-RU" sz="1300" dirty="0" smtClean="0"/>
              <a:t> </a:t>
            </a:r>
            <a:r>
              <a:rPr lang="ru-RU" sz="1300" dirty="0" err="1" smtClean="0"/>
              <a:t>користуванні</a:t>
            </a:r>
            <a:r>
              <a:rPr lang="ru-RU" sz="1300" dirty="0" smtClean="0"/>
              <a:t> </a:t>
            </a:r>
            <a:r>
              <a:rPr lang="ru-RU" sz="1300" dirty="0" err="1" smtClean="0"/>
              <a:t>з</a:t>
            </a:r>
            <a:r>
              <a:rPr lang="ru-RU" sz="1300" dirty="0" smtClean="0"/>
              <a:t> невеликими </a:t>
            </a:r>
            <a:r>
              <a:rPr lang="ru-RU" sz="1300" dirty="0" err="1" smtClean="0"/>
              <a:t>ділянками</a:t>
            </a:r>
            <a:r>
              <a:rPr lang="ru-RU" sz="1300" dirty="0" smtClean="0"/>
              <a:t> </a:t>
            </a:r>
            <a:r>
              <a:rPr lang="ru-RU" sz="1300" dirty="0" err="1" smtClean="0"/>
              <a:t>городньої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вигоном</a:t>
            </a:r>
            <a:r>
              <a:rPr lang="ru-RU" sz="1300" dirty="0" smtClean="0"/>
              <a:t> </a:t>
            </a:r>
            <a:r>
              <a:rPr lang="ru-RU" sz="1300" dirty="0" err="1" smtClean="0"/>
              <a:t>землі</a:t>
            </a:r>
            <a:r>
              <a:rPr lang="ru-RU" sz="1300" dirty="0" smtClean="0"/>
              <a:t> </a:t>
            </a:r>
            <a:r>
              <a:rPr lang="ru-RU" sz="1300" dirty="0" err="1" smtClean="0"/>
              <a:t>лише</a:t>
            </a:r>
            <a:r>
              <a:rPr lang="ru-RU" sz="1300" dirty="0" smtClean="0"/>
              <a:t> </a:t>
            </a:r>
            <a:r>
              <a:rPr lang="ru-RU" sz="1300" dirty="0" err="1" smtClean="0"/>
              <a:t>від</a:t>
            </a:r>
            <a:r>
              <a:rPr lang="ru-RU" sz="1300" dirty="0" smtClean="0"/>
              <a:t> </a:t>
            </a:r>
            <a:r>
              <a:rPr lang="ru-RU" sz="1300" dirty="0" err="1" smtClean="0"/>
              <a:t>полудесятіни</a:t>
            </a:r>
            <a:r>
              <a:rPr lang="ru-RU" sz="1300" dirty="0" smtClean="0"/>
              <a:t> до </a:t>
            </a:r>
            <a:r>
              <a:rPr lang="ru-RU" sz="1300" dirty="0" err="1" smtClean="0"/>
              <a:t>десятини</a:t>
            </a:r>
            <a:r>
              <a:rPr lang="ru-RU" sz="1300" dirty="0" smtClean="0"/>
              <a:t> на </a:t>
            </a:r>
            <a:r>
              <a:rPr lang="ru-RU" sz="1300" dirty="0" err="1" smtClean="0"/>
              <a:t>кожен</a:t>
            </a:r>
            <a:r>
              <a:rPr lang="ru-RU" sz="1300" dirty="0" smtClean="0"/>
              <a:t> </a:t>
            </a:r>
            <a:r>
              <a:rPr lang="ru-RU" sz="1300" dirty="0" err="1" smtClean="0"/>
              <a:t>двір</a:t>
            </a:r>
            <a:r>
              <a:rPr lang="ru-RU" sz="1300" dirty="0" smtClean="0"/>
              <a:t>". </a:t>
            </a:r>
            <a:br>
              <a:rPr lang="ru-RU" sz="1300" dirty="0" smtClean="0"/>
            </a:br>
            <a:r>
              <a:rPr lang="ru-RU" sz="1300" dirty="0" smtClean="0"/>
              <a:t>20 листопада 1857 </a:t>
            </a:r>
            <a:r>
              <a:rPr lang="ru-RU" sz="1300" dirty="0" err="1" smtClean="0"/>
              <a:t>Олександром</a:t>
            </a:r>
            <a:r>
              <a:rPr lang="ru-RU" sz="1300" dirty="0" smtClean="0"/>
              <a:t> </a:t>
            </a:r>
            <a:r>
              <a:rPr lang="en-US" sz="1300" dirty="0" smtClean="0"/>
              <a:t>II </a:t>
            </a:r>
            <a:r>
              <a:rPr lang="ru-RU" sz="1300" dirty="0" err="1" smtClean="0"/>
              <a:t>було</a:t>
            </a:r>
            <a:r>
              <a:rPr lang="ru-RU" sz="1300" dirty="0" smtClean="0"/>
              <a:t> дано "</a:t>
            </a:r>
            <a:r>
              <a:rPr lang="ru-RU" sz="1300" dirty="0" err="1" smtClean="0"/>
              <a:t>найвищий</a:t>
            </a:r>
            <a:r>
              <a:rPr lang="ru-RU" sz="1300" dirty="0" smtClean="0"/>
              <a:t>" рескрипт </a:t>
            </a:r>
            <a:r>
              <a:rPr lang="ru-RU" sz="1300" dirty="0" err="1" smtClean="0"/>
              <a:t>Віленського</a:t>
            </a:r>
            <a:r>
              <a:rPr lang="ru-RU" sz="1300" dirty="0" smtClean="0"/>
              <a:t> генерал-губернатору Назимову, в </a:t>
            </a:r>
            <a:r>
              <a:rPr lang="ru-RU" sz="1300" dirty="0" err="1" smtClean="0"/>
              <a:t>якому</a:t>
            </a:r>
            <a:r>
              <a:rPr lang="ru-RU" sz="1300" dirty="0" smtClean="0"/>
              <a:t> дворянства </a:t>
            </a:r>
            <a:r>
              <a:rPr lang="ru-RU" sz="1300" dirty="0" err="1" smtClean="0"/>
              <a:t>цих</a:t>
            </a:r>
            <a:r>
              <a:rPr lang="ru-RU" sz="1300" dirty="0" smtClean="0"/>
              <a:t> </a:t>
            </a:r>
            <a:r>
              <a:rPr lang="ru-RU" sz="1300" dirty="0" err="1" smtClean="0"/>
              <a:t>губерній</a:t>
            </a:r>
            <a:r>
              <a:rPr lang="ru-RU" sz="1300" dirty="0" smtClean="0"/>
              <a:t> </a:t>
            </a:r>
            <a:r>
              <a:rPr lang="ru-RU" sz="1300" dirty="0" err="1" smtClean="0"/>
              <a:t>дозволялося</a:t>
            </a:r>
            <a:r>
              <a:rPr lang="ru-RU" sz="1300" dirty="0" smtClean="0"/>
              <a:t> </a:t>
            </a:r>
            <a:r>
              <a:rPr lang="ru-RU" sz="1300" dirty="0" err="1" smtClean="0"/>
              <a:t>приступити</a:t>
            </a:r>
            <a:r>
              <a:rPr lang="ru-RU" sz="1300" dirty="0" smtClean="0"/>
              <a:t> до </a:t>
            </a:r>
            <a:r>
              <a:rPr lang="ru-RU" sz="1300" dirty="0" err="1" smtClean="0"/>
              <a:t>складання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проектів</a:t>
            </a:r>
            <a:r>
              <a:rPr lang="ru-RU" sz="1300" dirty="0" smtClean="0"/>
              <a:t> "про </a:t>
            </a:r>
            <a:r>
              <a:rPr lang="ru-RU" sz="1300" dirty="0" err="1" smtClean="0"/>
              <a:t>пристрій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поліпшення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побуту</a:t>
            </a:r>
            <a:r>
              <a:rPr lang="ru-RU" sz="1300" dirty="0" smtClean="0"/>
              <a:t> </a:t>
            </a:r>
            <a:r>
              <a:rPr lang="ru-RU" sz="1300" dirty="0" err="1" smtClean="0"/>
              <a:t>поміщицьких</a:t>
            </a:r>
            <a:r>
              <a:rPr lang="ru-RU" sz="1300" dirty="0" smtClean="0"/>
              <a:t> селян". Таким чином, </a:t>
            </a:r>
            <a:r>
              <a:rPr lang="ru-RU" sz="1300" dirty="0" err="1" smtClean="0"/>
              <a:t>підготовка</a:t>
            </a:r>
            <a:r>
              <a:rPr lang="ru-RU" sz="1300" dirty="0" smtClean="0"/>
              <a:t> </a:t>
            </a:r>
            <a:r>
              <a:rPr lang="ru-RU" sz="1300" dirty="0" err="1" smtClean="0"/>
              <a:t>реформи</a:t>
            </a:r>
            <a:r>
              <a:rPr lang="ru-RU" sz="1300" dirty="0" smtClean="0"/>
              <a:t> </a:t>
            </a:r>
            <a:r>
              <a:rPr lang="ru-RU" sz="1300" dirty="0" err="1" smtClean="0"/>
              <a:t>віддавалася</a:t>
            </a:r>
            <a:r>
              <a:rPr lang="ru-RU" sz="1300" dirty="0" smtClean="0"/>
              <a:t> </a:t>
            </a:r>
            <a:r>
              <a:rPr lang="ru-RU" sz="1300" dirty="0" err="1" smtClean="0"/>
              <a:t>повністю</a:t>
            </a:r>
            <a:r>
              <a:rPr lang="ru-RU" sz="1300" dirty="0" smtClean="0"/>
              <a:t> в руки дворянства. </a:t>
            </a:r>
            <a:r>
              <a:rPr lang="ru-RU" sz="1300" dirty="0" err="1" smtClean="0"/>
              <a:t>Складання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проектів</a:t>
            </a:r>
            <a:r>
              <a:rPr lang="ru-RU" sz="1300" dirty="0" smtClean="0"/>
              <a:t> повинно </a:t>
            </a:r>
            <a:r>
              <a:rPr lang="ru-RU" sz="1300" dirty="0" err="1" smtClean="0"/>
              <a:t>було</a:t>
            </a:r>
            <a:r>
              <a:rPr lang="ru-RU" sz="1300" dirty="0" smtClean="0"/>
              <a:t> </a:t>
            </a:r>
            <a:r>
              <a:rPr lang="ru-RU" sz="1300" dirty="0" err="1" smtClean="0"/>
              <a:t>здійснитися</a:t>
            </a:r>
            <a:r>
              <a:rPr lang="ru-RU" sz="1300" dirty="0" smtClean="0"/>
              <a:t> на </a:t>
            </a:r>
            <a:r>
              <a:rPr lang="ru-RU" sz="1300" dirty="0" err="1" smtClean="0"/>
              <a:t>основі</a:t>
            </a:r>
            <a:r>
              <a:rPr lang="ru-RU" sz="1300" dirty="0" smtClean="0"/>
              <a:t> </a:t>
            </a:r>
            <a:r>
              <a:rPr lang="ru-RU" sz="1300" dirty="0" err="1" smtClean="0"/>
              <a:t>наступних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положень</a:t>
            </a:r>
            <a:r>
              <a:rPr lang="ru-RU" sz="1300" dirty="0" smtClean="0"/>
              <a:t>: </a:t>
            </a:r>
            <a:br>
              <a:rPr lang="ru-RU" sz="1300" dirty="0" smtClean="0"/>
            </a:br>
            <a:r>
              <a:rPr lang="ru-RU" sz="1300" dirty="0" smtClean="0"/>
              <a:t>1) </a:t>
            </a:r>
            <a:r>
              <a:rPr lang="ru-RU" sz="1300" dirty="0" err="1" smtClean="0"/>
              <a:t>Поміщикам</a:t>
            </a:r>
            <a:r>
              <a:rPr lang="ru-RU" sz="1300" dirty="0" smtClean="0"/>
              <a:t> </a:t>
            </a:r>
            <a:r>
              <a:rPr lang="ru-RU" sz="1300" dirty="0" err="1" smtClean="0"/>
              <a:t>зберігається</a:t>
            </a:r>
            <a:r>
              <a:rPr lang="ru-RU" sz="1300" dirty="0" smtClean="0"/>
              <a:t> право </a:t>
            </a:r>
            <a:r>
              <a:rPr lang="ru-RU" sz="1300" dirty="0" err="1" smtClean="0"/>
              <a:t>власностіі</a:t>
            </a:r>
            <a:r>
              <a:rPr lang="ru-RU" sz="1300" dirty="0" smtClean="0"/>
              <a:t> на всю землю, </a:t>
            </a:r>
            <a:r>
              <a:rPr lang="ru-RU" sz="1300" dirty="0" err="1" smtClean="0"/>
              <a:t>але</a:t>
            </a:r>
            <a:r>
              <a:rPr lang="ru-RU" sz="1300" dirty="0" smtClean="0"/>
              <a:t> селянам </a:t>
            </a:r>
            <a:r>
              <a:rPr lang="ru-RU" sz="1300" dirty="0" err="1" smtClean="0"/>
              <a:t>залишається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їх</a:t>
            </a:r>
            <a:r>
              <a:rPr lang="ru-RU" sz="1300" dirty="0" smtClean="0"/>
              <a:t> </a:t>
            </a:r>
            <a:r>
              <a:rPr lang="ru-RU" sz="1300" dirty="0" err="1" smtClean="0"/>
              <a:t>садибна</a:t>
            </a:r>
            <a:r>
              <a:rPr lang="ru-RU" sz="1300" dirty="0" smtClean="0"/>
              <a:t> </a:t>
            </a:r>
            <a:r>
              <a:rPr lang="ru-RU" sz="1300" dirty="0" err="1" smtClean="0"/>
              <a:t>осілість</a:t>
            </a:r>
            <a:r>
              <a:rPr lang="ru-RU" sz="1300" dirty="0" smtClean="0"/>
              <a:t>, </a:t>
            </a:r>
            <a:r>
              <a:rPr lang="ru-RU" sz="1300" dirty="0" err="1" smtClean="0"/>
              <a:t>що</a:t>
            </a:r>
            <a:r>
              <a:rPr lang="ru-RU" sz="1300" dirty="0" smtClean="0"/>
              <a:t> вони </a:t>
            </a:r>
            <a:r>
              <a:rPr lang="ru-RU" sz="1300" dirty="0" err="1" smtClean="0"/>
              <a:t>протягом</a:t>
            </a:r>
            <a:r>
              <a:rPr lang="ru-RU" sz="1300" dirty="0" smtClean="0"/>
              <a:t> </a:t>
            </a:r>
            <a:r>
              <a:rPr lang="ru-RU" sz="1300" dirty="0" err="1" smtClean="0"/>
              <a:t>певного</a:t>
            </a:r>
            <a:r>
              <a:rPr lang="ru-RU" sz="1300" dirty="0" smtClean="0"/>
              <a:t> часу </a:t>
            </a:r>
            <a:r>
              <a:rPr lang="ru-RU" sz="1300" dirty="0" err="1" smtClean="0"/>
              <a:t>набувають</a:t>
            </a:r>
            <a:r>
              <a:rPr lang="ru-RU" sz="1300" dirty="0" smtClean="0"/>
              <a:t> у </a:t>
            </a:r>
            <a:r>
              <a:rPr lang="ru-RU" sz="1300" dirty="0" err="1" smtClean="0"/>
              <a:t>власність</a:t>
            </a:r>
            <a:r>
              <a:rPr lang="ru-RU" sz="1300" dirty="0" smtClean="0"/>
              <a:t> </a:t>
            </a:r>
            <a:r>
              <a:rPr lang="ru-RU" sz="1300" dirty="0" err="1" smtClean="0"/>
              <a:t>у</a:t>
            </a:r>
            <a:r>
              <a:rPr lang="ru-RU" sz="1300" dirty="0" smtClean="0"/>
              <a:t> </a:t>
            </a:r>
            <a:r>
              <a:rPr lang="ru-RU" sz="1300" dirty="0" err="1" smtClean="0"/>
              <a:t>вигляді</a:t>
            </a:r>
            <a:r>
              <a:rPr lang="ru-RU" sz="1300" dirty="0" smtClean="0"/>
              <a:t> </a:t>
            </a:r>
            <a:r>
              <a:rPr lang="ru-RU" sz="1300" dirty="0" err="1" smtClean="0"/>
              <a:t>викупу</a:t>
            </a:r>
            <a:r>
              <a:rPr lang="ru-RU" sz="1300" dirty="0" smtClean="0"/>
              <a:t>; </a:t>
            </a:r>
            <a:r>
              <a:rPr lang="ru-RU" sz="1300" dirty="0" err="1" smtClean="0"/>
              <a:t>понад</a:t>
            </a:r>
            <a:r>
              <a:rPr lang="ru-RU" sz="1300" dirty="0" smtClean="0"/>
              <a:t> те, </a:t>
            </a:r>
            <a:r>
              <a:rPr lang="ru-RU" sz="1300" dirty="0" err="1" smtClean="0"/>
              <a:t>надається</a:t>
            </a:r>
            <a:r>
              <a:rPr lang="ru-RU" sz="1300" dirty="0" smtClean="0"/>
              <a:t> у </a:t>
            </a:r>
            <a:r>
              <a:rPr lang="ru-RU" sz="1300" dirty="0" err="1" smtClean="0"/>
              <a:t>користування</a:t>
            </a:r>
            <a:r>
              <a:rPr lang="ru-RU" sz="1300" dirty="0" smtClean="0"/>
              <a:t> селян </a:t>
            </a:r>
            <a:r>
              <a:rPr lang="ru-RU" sz="1300" dirty="0" err="1" smtClean="0"/>
              <a:t>належне</a:t>
            </a:r>
            <a:r>
              <a:rPr lang="ru-RU" sz="1300" dirty="0" smtClean="0"/>
              <a:t>, по </a:t>
            </a:r>
            <a:r>
              <a:rPr lang="ru-RU" sz="1300" dirty="0" err="1" smtClean="0"/>
              <a:t>місцевих</a:t>
            </a:r>
            <a:r>
              <a:rPr lang="ru-RU" sz="1300" dirty="0" smtClean="0"/>
              <a:t> </a:t>
            </a:r>
            <a:r>
              <a:rPr lang="ru-RU" sz="1300" dirty="0" err="1" smtClean="0"/>
              <a:t>зручностей</a:t>
            </a:r>
            <a:r>
              <a:rPr lang="ru-RU" sz="1300" dirty="0" smtClean="0"/>
              <a:t>, для </a:t>
            </a:r>
            <a:r>
              <a:rPr lang="ru-RU" sz="1300" dirty="0" err="1" smtClean="0"/>
              <a:t>забезпечення</a:t>
            </a:r>
            <a:r>
              <a:rPr lang="ru-RU" sz="1300" dirty="0" smtClean="0"/>
              <a:t> </a:t>
            </a:r>
            <a:r>
              <a:rPr lang="ru-RU" sz="1300" dirty="0" err="1" smtClean="0"/>
              <a:t>їх</a:t>
            </a:r>
            <a:r>
              <a:rPr lang="ru-RU" sz="1300" dirty="0" smtClean="0"/>
              <a:t> </a:t>
            </a:r>
            <a:r>
              <a:rPr lang="ru-RU" sz="1300" dirty="0" err="1" smtClean="0"/>
              <a:t>побуту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для</a:t>
            </a:r>
            <a:r>
              <a:rPr lang="ru-RU" sz="1300" dirty="0" smtClean="0"/>
              <a:t> </a:t>
            </a:r>
            <a:r>
              <a:rPr lang="ru-RU" sz="1300" dirty="0" err="1" smtClean="0"/>
              <a:t>виконання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їх</a:t>
            </a:r>
            <a:r>
              <a:rPr lang="ru-RU" sz="1300" dirty="0" smtClean="0"/>
              <a:t> </a:t>
            </a:r>
            <a:r>
              <a:rPr lang="ru-RU" sz="1300" dirty="0" err="1" smtClean="0"/>
              <a:t>обов'язків</a:t>
            </a:r>
            <a:r>
              <a:rPr lang="ru-RU" sz="1300" dirty="0" smtClean="0"/>
              <a:t> перед урядом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поміщиком</a:t>
            </a:r>
            <a:r>
              <a:rPr lang="ru-RU" sz="1300" dirty="0" smtClean="0"/>
              <a:t>, </a:t>
            </a:r>
            <a:r>
              <a:rPr lang="ru-RU" sz="1300" dirty="0" err="1" smtClean="0"/>
              <a:t>кількість</a:t>
            </a:r>
            <a:r>
              <a:rPr lang="ru-RU" sz="1300" dirty="0" smtClean="0"/>
              <a:t> </a:t>
            </a:r>
            <a:r>
              <a:rPr lang="ru-RU" sz="1300" dirty="0" err="1" smtClean="0"/>
              <a:t>землі</a:t>
            </a:r>
            <a:r>
              <a:rPr lang="ru-RU" sz="1300" dirty="0" smtClean="0"/>
              <a:t>, за яку вони </a:t>
            </a:r>
            <a:r>
              <a:rPr lang="ru-RU" sz="1300" dirty="0" err="1" smtClean="0"/>
              <a:t>або</a:t>
            </a:r>
            <a:r>
              <a:rPr lang="ru-RU" sz="1300" dirty="0" smtClean="0"/>
              <a:t> </a:t>
            </a:r>
            <a:r>
              <a:rPr lang="ru-RU" sz="1300" dirty="0" err="1" smtClean="0"/>
              <a:t>платять</a:t>
            </a:r>
            <a:r>
              <a:rPr lang="ru-RU" sz="1300" dirty="0" smtClean="0"/>
              <a:t> оброк, </a:t>
            </a:r>
            <a:r>
              <a:rPr lang="ru-RU" sz="1300" dirty="0" err="1" smtClean="0"/>
              <a:t>або</a:t>
            </a:r>
            <a:r>
              <a:rPr lang="ru-RU" sz="1300" dirty="0" smtClean="0"/>
              <a:t> </a:t>
            </a:r>
            <a:r>
              <a:rPr lang="ru-RU" sz="1300" dirty="0" err="1" smtClean="0"/>
              <a:t>відбувають</a:t>
            </a:r>
            <a:r>
              <a:rPr lang="ru-RU" sz="1300" dirty="0" smtClean="0"/>
              <a:t> роботу </a:t>
            </a:r>
            <a:r>
              <a:rPr lang="ru-RU" sz="1300" dirty="0" err="1" smtClean="0"/>
              <a:t>поміщику</a:t>
            </a:r>
            <a:r>
              <a:rPr lang="ru-RU" sz="1300" dirty="0" smtClean="0"/>
              <a:t>. </a:t>
            </a:r>
            <a:br>
              <a:rPr lang="ru-RU" sz="1300" dirty="0" smtClean="0"/>
            </a:br>
            <a:r>
              <a:rPr lang="ru-RU" sz="1300" dirty="0" smtClean="0"/>
              <a:t>2) </a:t>
            </a:r>
            <a:r>
              <a:rPr lang="ru-RU" sz="1300" dirty="0" err="1" smtClean="0"/>
              <a:t>Селяни</a:t>
            </a:r>
            <a:r>
              <a:rPr lang="ru-RU" sz="1300" dirty="0" smtClean="0"/>
              <a:t> </a:t>
            </a:r>
            <a:r>
              <a:rPr lang="ru-RU" sz="1300" dirty="0" err="1" smtClean="0"/>
              <a:t>повинні</a:t>
            </a:r>
            <a:r>
              <a:rPr lang="ru-RU" sz="1300" dirty="0" smtClean="0"/>
              <a:t> бути </a:t>
            </a:r>
            <a:r>
              <a:rPr lang="ru-RU" sz="1300" dirty="0" err="1" smtClean="0"/>
              <a:t>розподілені</a:t>
            </a:r>
            <a:r>
              <a:rPr lang="ru-RU" sz="1300" dirty="0" smtClean="0"/>
              <a:t> на </a:t>
            </a:r>
            <a:r>
              <a:rPr lang="ru-RU" sz="1300" dirty="0" err="1" smtClean="0"/>
              <a:t>сільські</a:t>
            </a:r>
            <a:r>
              <a:rPr lang="ru-RU" sz="1300" dirty="0" smtClean="0"/>
              <a:t> </a:t>
            </a:r>
            <a:r>
              <a:rPr lang="ru-RU" sz="1300" dirty="0" err="1" smtClean="0"/>
              <a:t>товариства</a:t>
            </a:r>
            <a:r>
              <a:rPr lang="ru-RU" sz="1300" dirty="0" smtClean="0"/>
              <a:t>, </a:t>
            </a:r>
            <a:r>
              <a:rPr lang="ru-RU" sz="1300" dirty="0" err="1" smtClean="0"/>
              <a:t>поміщикам</a:t>
            </a:r>
            <a:r>
              <a:rPr lang="ru-RU" sz="1300" dirty="0" smtClean="0"/>
              <a:t> ж </a:t>
            </a:r>
            <a:r>
              <a:rPr lang="ru-RU" sz="1300" dirty="0" err="1" smtClean="0"/>
              <a:t>надається</a:t>
            </a:r>
            <a:r>
              <a:rPr lang="ru-RU" sz="1300" dirty="0" smtClean="0"/>
              <a:t> вотчинная </a:t>
            </a:r>
            <a:r>
              <a:rPr lang="ru-RU" sz="1300" dirty="0" err="1" smtClean="0"/>
              <a:t>поліція</a:t>
            </a:r>
            <a:r>
              <a:rPr lang="ru-RU" sz="1300" dirty="0" smtClean="0"/>
              <a:t>. </a:t>
            </a:r>
            <a:br>
              <a:rPr lang="ru-RU" sz="1300" dirty="0" smtClean="0"/>
            </a:br>
            <a:r>
              <a:rPr lang="ru-RU" sz="1300" dirty="0" smtClean="0"/>
              <a:t>3) При </a:t>
            </a:r>
            <a:r>
              <a:rPr lang="ru-RU" sz="1300" dirty="0" err="1" smtClean="0"/>
              <a:t>влаштуванні</a:t>
            </a:r>
            <a:r>
              <a:rPr lang="ru-RU" sz="1300" dirty="0" smtClean="0"/>
              <a:t> </a:t>
            </a:r>
            <a:r>
              <a:rPr lang="ru-RU" sz="1300" dirty="0" err="1" smtClean="0"/>
              <a:t>відносин</a:t>
            </a:r>
            <a:r>
              <a:rPr lang="ru-RU" sz="1300" dirty="0" smtClean="0"/>
              <a:t> </a:t>
            </a:r>
            <a:r>
              <a:rPr lang="ru-RU" sz="1300" dirty="0" err="1" smtClean="0"/>
              <a:t>поміщиків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селян повинна бути </a:t>
            </a:r>
            <a:r>
              <a:rPr lang="ru-RU" sz="1300" dirty="0" err="1" smtClean="0"/>
              <a:t>забезпечена</a:t>
            </a:r>
            <a:r>
              <a:rPr lang="ru-RU" sz="1300" dirty="0" smtClean="0"/>
              <a:t> справна </a:t>
            </a:r>
            <a:r>
              <a:rPr lang="ru-RU" sz="1300" dirty="0" err="1" smtClean="0"/>
              <a:t>сплата</a:t>
            </a:r>
            <a:r>
              <a:rPr lang="ru-RU" sz="1300" dirty="0" smtClean="0"/>
              <a:t> </a:t>
            </a:r>
            <a:r>
              <a:rPr lang="ru-RU" sz="1300" dirty="0" err="1" smtClean="0"/>
              <a:t>державних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податківв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грошових</a:t>
            </a:r>
            <a:r>
              <a:rPr lang="ru-RU" sz="1300" dirty="0" smtClean="0"/>
              <a:t> </a:t>
            </a:r>
            <a:r>
              <a:rPr lang="ru-RU" sz="1300" dirty="0" err="1" smtClean="0"/>
              <a:t>зборів</a:t>
            </a:r>
            <a:r>
              <a:rPr lang="ru-RU" sz="1300" dirty="0" smtClean="0"/>
              <a:t> ". </a:t>
            </a:r>
            <a:endParaRPr lang="ru-RU" sz="1300" dirty="0"/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00FF"/>
                </a:solidFill>
              </a:rPr>
              <a:t>Суть реформи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5720" y="1071546"/>
            <a:ext cx="8715435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У </a:t>
            </a:r>
            <a:r>
              <a:rPr lang="ru-RU" sz="1500" dirty="0" err="1" smtClean="0"/>
              <a:t>Російській</a:t>
            </a:r>
            <a:r>
              <a:rPr lang="ru-RU" sz="1500" dirty="0" smtClean="0"/>
              <a:t> </a:t>
            </a:r>
            <a:r>
              <a:rPr lang="ru-RU" sz="1500" dirty="0" err="1" smtClean="0"/>
              <a:t>державі</a:t>
            </a:r>
            <a:r>
              <a:rPr lang="ru-RU" sz="1500" dirty="0" smtClean="0"/>
              <a:t> </a:t>
            </a:r>
            <a:r>
              <a:rPr lang="ru-RU" sz="1500" dirty="0" err="1" smtClean="0"/>
              <a:t>підготовка</a:t>
            </a:r>
            <a:r>
              <a:rPr lang="ru-RU" sz="1500" dirty="0" smtClean="0"/>
              <a:t> до </a:t>
            </a:r>
            <a:r>
              <a:rPr lang="ru-RU" sz="1500" dirty="0" err="1" smtClean="0"/>
              <a:t>селянської</a:t>
            </a:r>
            <a:r>
              <a:rPr lang="ru-RU" sz="1500" dirty="0" smtClean="0"/>
              <a:t> </a:t>
            </a:r>
            <a:r>
              <a:rPr lang="ru-RU" sz="1500" dirty="0" err="1" smtClean="0"/>
              <a:t>реформи</a:t>
            </a:r>
            <a:r>
              <a:rPr lang="ru-RU" sz="1500" dirty="0" smtClean="0"/>
              <a:t> </a:t>
            </a:r>
            <a:r>
              <a:rPr lang="ru-RU" sz="1500" dirty="0" err="1" smtClean="0"/>
              <a:t>тривала</a:t>
            </a:r>
            <a:r>
              <a:rPr lang="ru-RU" sz="1500" dirty="0" smtClean="0"/>
              <a:t> </a:t>
            </a:r>
            <a:r>
              <a:rPr lang="ru-RU" sz="1500" dirty="0" err="1" smtClean="0"/>
              <a:t>майже</a:t>
            </a:r>
            <a:r>
              <a:rPr lang="ru-RU" sz="1500" dirty="0" smtClean="0"/>
              <a:t> 5 </a:t>
            </a:r>
            <a:r>
              <a:rPr lang="ru-RU" sz="1500" dirty="0" err="1" smtClean="0"/>
              <a:t>років</a:t>
            </a:r>
            <a:r>
              <a:rPr lang="ru-RU" sz="1500" dirty="0" smtClean="0"/>
              <a:t>.</a:t>
            </a:r>
          </a:p>
          <a:p>
            <a:pPr>
              <a:buNone/>
            </a:pPr>
            <a:r>
              <a:rPr lang="ru-RU" sz="1500" dirty="0" err="1" smtClean="0"/>
              <a:t>Головні</a:t>
            </a:r>
            <a:r>
              <a:rPr lang="ru-RU" sz="1500" dirty="0" smtClean="0"/>
              <a:t> </a:t>
            </a:r>
            <a:r>
              <a:rPr lang="ru-RU" sz="1500" dirty="0" err="1" smtClean="0"/>
              <a:t>положення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селянської</a:t>
            </a:r>
            <a:r>
              <a:rPr lang="ru-RU" sz="1500" dirty="0" smtClean="0"/>
              <a:t> </a:t>
            </a:r>
            <a:r>
              <a:rPr lang="ru-RU" sz="1500" dirty="0" err="1" smtClean="0"/>
              <a:t>реформи</a:t>
            </a:r>
            <a:r>
              <a:rPr lang="ru-RU" sz="1500" dirty="0" smtClean="0"/>
              <a:t> </a:t>
            </a:r>
            <a:r>
              <a:rPr lang="ru-RU" sz="1500" dirty="0" err="1" smtClean="0"/>
              <a:t>були</a:t>
            </a:r>
            <a:r>
              <a:rPr lang="ru-RU" sz="1500" dirty="0" smtClean="0"/>
              <a:t> </a:t>
            </a:r>
            <a:r>
              <a:rPr lang="ru-RU" sz="1500" dirty="0" err="1" smtClean="0"/>
              <a:t>викладені</a:t>
            </a:r>
            <a:r>
              <a:rPr lang="ru-RU" sz="1500" dirty="0" smtClean="0"/>
              <a:t> у </a:t>
            </a:r>
            <a:r>
              <a:rPr lang="ru-RU" sz="1500" dirty="0" err="1" smtClean="0"/>
              <a:t>царському</a:t>
            </a:r>
            <a:r>
              <a:rPr lang="ru-RU" sz="1500" dirty="0" smtClean="0"/>
              <a:t> </a:t>
            </a:r>
            <a:r>
              <a:rPr lang="ru-RU" sz="1500" dirty="0" err="1" smtClean="0"/>
              <a:t>маніфесті</a:t>
            </a:r>
            <a:r>
              <a:rPr lang="ru-RU" sz="1500" dirty="0" smtClean="0"/>
              <a:t>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19 лютого 1861 </a:t>
            </a:r>
            <a:r>
              <a:rPr lang="en-US" sz="1500" dirty="0" smtClean="0"/>
              <a:t>p. </a:t>
            </a:r>
            <a:r>
              <a:rPr lang="ru-RU" sz="1500" dirty="0" smtClean="0"/>
              <a:t>та </a:t>
            </a:r>
            <a:r>
              <a:rPr lang="ru-RU" sz="1500" dirty="0" err="1" smtClean="0"/>
              <a:t>Загальному</a:t>
            </a:r>
            <a:r>
              <a:rPr lang="ru-RU" sz="1500" dirty="0" smtClean="0"/>
              <a:t> </a:t>
            </a:r>
            <a:r>
              <a:rPr lang="ru-RU" sz="1500" dirty="0" err="1" smtClean="0"/>
              <a:t>положенні</a:t>
            </a:r>
            <a:r>
              <a:rPr lang="ru-RU" sz="1500" dirty="0" smtClean="0"/>
              <a:t> про селян, </a:t>
            </a:r>
            <a:r>
              <a:rPr lang="ru-RU" sz="1500" dirty="0" err="1" smtClean="0"/>
              <a:t>звільнених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кріпосної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залежності</a:t>
            </a:r>
            <a:r>
              <a:rPr lang="ru-RU" sz="1500" dirty="0" smtClean="0"/>
              <a:t>. </a:t>
            </a:r>
            <a:r>
              <a:rPr lang="ru-RU" sz="1500" dirty="0" err="1" smtClean="0"/>
              <a:t>Поземельні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відносини</a:t>
            </a:r>
            <a:r>
              <a:rPr lang="ru-RU" sz="1500" dirty="0" smtClean="0"/>
              <a:t> </a:t>
            </a:r>
            <a:r>
              <a:rPr lang="ru-RU" sz="1500" dirty="0" err="1" smtClean="0"/>
              <a:t>між</a:t>
            </a:r>
            <a:r>
              <a:rPr lang="ru-RU" sz="1500" dirty="0" smtClean="0"/>
              <a:t> </a:t>
            </a:r>
            <a:r>
              <a:rPr lang="ru-RU" sz="1500" dirty="0" err="1" smtClean="0"/>
              <a:t>поміщиками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селянами в </a:t>
            </a:r>
            <a:r>
              <a:rPr lang="ru-RU" sz="1500" dirty="0" err="1" smtClean="0"/>
              <a:t>Україні</a:t>
            </a:r>
            <a:r>
              <a:rPr lang="ru-RU" sz="1500" dirty="0" smtClean="0"/>
              <a:t> </a:t>
            </a:r>
            <a:r>
              <a:rPr lang="ru-RU" sz="1500" dirty="0" err="1" smtClean="0"/>
              <a:t>визначалися</a:t>
            </a:r>
            <a:r>
              <a:rPr lang="ru-RU" sz="1500" dirty="0" smtClean="0"/>
              <a:t> </a:t>
            </a:r>
            <a:r>
              <a:rPr lang="ru-RU" sz="1500" dirty="0" err="1" smtClean="0"/>
              <a:t>трьома</a:t>
            </a:r>
            <a:r>
              <a:rPr lang="ru-RU" sz="1500" dirty="0" smtClean="0"/>
              <a:t> </a:t>
            </a:r>
            <a:r>
              <a:rPr lang="ru-RU" sz="1500" dirty="0" err="1" smtClean="0"/>
              <a:t>Місцевими</a:t>
            </a:r>
            <a:r>
              <a:rPr lang="ru-RU" sz="1500" dirty="0" smtClean="0"/>
              <a:t> </a:t>
            </a:r>
            <a:r>
              <a:rPr lang="ru-RU" sz="1500" dirty="0" err="1" smtClean="0"/>
              <a:t>положеннями</a:t>
            </a:r>
            <a:r>
              <a:rPr lang="ru-RU" sz="1500" dirty="0" smtClean="0"/>
              <a:t> про </a:t>
            </a:r>
            <a:r>
              <a:rPr lang="ru-RU" sz="1500" dirty="0" err="1" smtClean="0"/>
              <a:t>поземельний</a:t>
            </a:r>
            <a:r>
              <a:rPr lang="ru-RU" sz="1500" dirty="0" smtClean="0"/>
              <a:t> </a:t>
            </a:r>
            <a:r>
              <a:rPr lang="ru-RU" sz="1500" dirty="0" err="1" smtClean="0"/>
              <a:t>устрій</a:t>
            </a:r>
            <a:r>
              <a:rPr lang="ru-RU" sz="1500" dirty="0" smtClean="0"/>
              <a:t> </a:t>
            </a:r>
            <a:r>
              <a:rPr lang="ru-RU" sz="1500" dirty="0" err="1" smtClean="0"/>
              <a:t>поміщицьких</a:t>
            </a:r>
            <a:r>
              <a:rPr lang="ru-RU" sz="1500" dirty="0" smtClean="0"/>
              <a:t> селян. </a:t>
            </a:r>
            <a:r>
              <a:rPr lang="ru-RU" sz="1500" dirty="0" err="1" smtClean="0"/>
              <a:t>Великоросійське</a:t>
            </a:r>
            <a:r>
              <a:rPr lang="ru-RU" sz="1500" dirty="0" smtClean="0"/>
              <a:t> </a:t>
            </a:r>
            <a:r>
              <a:rPr lang="ru-RU" sz="1500" dirty="0" err="1" smtClean="0"/>
              <a:t>положення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відносилось</a:t>
            </a:r>
            <a:r>
              <a:rPr lang="ru-RU" sz="1500" dirty="0" smtClean="0"/>
              <a:t> </a:t>
            </a:r>
            <a:r>
              <a:rPr lang="ru-RU" sz="1500" dirty="0" err="1" smtClean="0"/>
              <a:t>одночасно</a:t>
            </a:r>
            <a:r>
              <a:rPr lang="ru-RU" sz="1500" dirty="0" smtClean="0"/>
              <a:t> до </a:t>
            </a:r>
            <a:r>
              <a:rPr lang="ru-RU" sz="1500" dirty="0" err="1" smtClean="0"/>
              <a:t>трьох</a:t>
            </a:r>
            <a:r>
              <a:rPr lang="ru-RU" sz="1500" dirty="0" smtClean="0"/>
              <a:t> </a:t>
            </a:r>
            <a:r>
              <a:rPr lang="ru-RU" sz="1500" dirty="0" err="1" smtClean="0"/>
              <a:t>південних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губерній</a:t>
            </a:r>
            <a:r>
              <a:rPr lang="ru-RU" sz="1500" dirty="0" smtClean="0"/>
              <a:t> </a:t>
            </a:r>
            <a:r>
              <a:rPr lang="ru-RU" sz="1500" dirty="0" err="1" smtClean="0"/>
              <a:t>України</a:t>
            </a:r>
            <a:r>
              <a:rPr lang="ru-RU" sz="1500" dirty="0" smtClean="0"/>
              <a:t> — </a:t>
            </a:r>
            <a:r>
              <a:rPr lang="ru-RU" sz="1500" dirty="0" err="1" smtClean="0"/>
              <a:t>Катеринославської</a:t>
            </a:r>
            <a:r>
              <a:rPr lang="ru-RU" sz="1500" dirty="0" smtClean="0"/>
              <a:t>, </a:t>
            </a:r>
            <a:r>
              <a:rPr lang="ru-RU" sz="1500" dirty="0" err="1" smtClean="0"/>
              <a:t>Херсонської</a:t>
            </a:r>
            <a:r>
              <a:rPr lang="ru-RU" sz="1500" dirty="0" smtClean="0"/>
              <a:t>, </a:t>
            </a:r>
            <a:r>
              <a:rPr lang="ru-RU" sz="1500" dirty="0" err="1" smtClean="0"/>
              <a:t>Таврійської</a:t>
            </a:r>
            <a:r>
              <a:rPr lang="ru-RU" sz="1500" dirty="0" smtClean="0"/>
              <a:t>, а </a:t>
            </a:r>
            <a:r>
              <a:rPr lang="ru-RU" sz="1500" dirty="0" err="1" smtClean="0"/>
              <a:t>також</a:t>
            </a:r>
            <a:r>
              <a:rPr lang="ru-RU" sz="1500" dirty="0" smtClean="0"/>
              <a:t> до </a:t>
            </a:r>
            <a:r>
              <a:rPr lang="ru-RU" sz="1500" dirty="0" err="1" smtClean="0"/>
              <a:t>південної</a:t>
            </a:r>
            <a:r>
              <a:rPr lang="ru-RU" sz="1500" dirty="0" smtClean="0"/>
              <a:t> </a:t>
            </a:r>
            <a:r>
              <a:rPr lang="ru-RU" sz="1500" dirty="0" err="1" smtClean="0"/>
              <a:t>частини</a:t>
            </a:r>
            <a:r>
              <a:rPr lang="ru-RU" sz="1500" dirty="0" smtClean="0"/>
              <a:t> </a:t>
            </a:r>
            <a:r>
              <a:rPr lang="ru-RU" sz="1500" dirty="0" err="1" smtClean="0"/>
              <a:t>Харківської</a:t>
            </a:r>
            <a:r>
              <a:rPr lang="ru-RU" sz="1500" dirty="0" smtClean="0"/>
              <a:t> </a:t>
            </a:r>
            <a:r>
              <a:rPr lang="ru-RU" sz="1500" dirty="0" err="1" smtClean="0"/>
              <a:t>губернії</a:t>
            </a:r>
            <a:r>
              <a:rPr lang="ru-RU" sz="1500" dirty="0" smtClean="0"/>
              <a:t>, де </a:t>
            </a:r>
            <a:r>
              <a:rPr lang="ru-RU" sz="1500" dirty="0" err="1" smtClean="0"/>
              <a:t>переважало</a:t>
            </a:r>
            <a:r>
              <a:rPr lang="ru-RU" sz="1500" dirty="0" smtClean="0"/>
              <a:t> </a:t>
            </a:r>
            <a:r>
              <a:rPr lang="ru-RU" sz="1500" dirty="0" err="1" smtClean="0"/>
              <a:t>общинне</a:t>
            </a:r>
            <a:r>
              <a:rPr lang="ru-RU" sz="1500" dirty="0" smtClean="0"/>
              <a:t> </a:t>
            </a:r>
            <a:r>
              <a:rPr lang="ru-RU" sz="1500" dirty="0" err="1" smtClean="0"/>
              <a:t>землекористування</a:t>
            </a:r>
            <a:r>
              <a:rPr lang="ru-RU" sz="1500" dirty="0" smtClean="0"/>
              <a:t>. На </a:t>
            </a:r>
            <a:r>
              <a:rPr lang="ru-RU" sz="1500" dirty="0" err="1" smtClean="0"/>
              <a:t>Лівобережну</a:t>
            </a:r>
            <a:r>
              <a:rPr lang="ru-RU" sz="1500" dirty="0" smtClean="0"/>
              <a:t> </a:t>
            </a:r>
            <a:r>
              <a:rPr lang="ru-RU" sz="1500" dirty="0" err="1" smtClean="0"/>
              <a:t>Україну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подвірно-сімейним</a:t>
            </a:r>
            <a:r>
              <a:rPr lang="ru-RU" sz="1500" dirty="0" smtClean="0"/>
              <a:t> </a:t>
            </a:r>
            <a:r>
              <a:rPr lang="ru-RU" sz="1500" dirty="0" err="1" smtClean="0"/>
              <a:t>землекористуванням</a:t>
            </a:r>
            <a:r>
              <a:rPr lang="ru-RU" sz="1500" dirty="0" smtClean="0"/>
              <a:t> </a:t>
            </a:r>
            <a:r>
              <a:rPr lang="ru-RU" sz="1500" dirty="0" err="1" smtClean="0"/>
              <a:t>поширювалося</a:t>
            </a:r>
            <a:r>
              <a:rPr lang="ru-RU" sz="1500" dirty="0" smtClean="0"/>
              <a:t> </a:t>
            </a:r>
            <a:r>
              <a:rPr lang="ru-RU" sz="1500" dirty="0" err="1" smtClean="0"/>
              <a:t>Малоросійське</a:t>
            </a:r>
            <a:r>
              <a:rPr lang="ru-RU" sz="1500" dirty="0" smtClean="0"/>
              <a:t> </a:t>
            </a:r>
            <a:r>
              <a:rPr lang="ru-RU" sz="1500" dirty="0" err="1" smtClean="0"/>
              <a:t>місцеве</a:t>
            </a:r>
            <a:r>
              <a:rPr lang="ru-RU" sz="1500" dirty="0" smtClean="0"/>
              <a:t> </a:t>
            </a:r>
            <a:r>
              <a:rPr lang="ru-RU" sz="1500" dirty="0" err="1" smtClean="0"/>
              <a:t>положення</a:t>
            </a:r>
            <a:r>
              <a:rPr lang="ru-RU" sz="1500" dirty="0" smtClean="0"/>
              <a:t>. На </a:t>
            </a:r>
            <a:r>
              <a:rPr lang="ru-RU" sz="1500" dirty="0" err="1" smtClean="0"/>
              <a:t>Правобережжі</a:t>
            </a:r>
            <a:r>
              <a:rPr lang="ru-RU" sz="1500" dirty="0" smtClean="0"/>
              <a:t> — в </a:t>
            </a:r>
            <a:r>
              <a:rPr lang="ru-RU" sz="1500" dirty="0" err="1" smtClean="0"/>
              <a:t>Київській</a:t>
            </a:r>
            <a:r>
              <a:rPr lang="ru-RU" sz="1500" dirty="0" smtClean="0"/>
              <a:t>, </a:t>
            </a:r>
            <a:r>
              <a:rPr lang="ru-RU" sz="1500" dirty="0" err="1" smtClean="0"/>
              <a:t>Волинській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Подільській</a:t>
            </a:r>
            <a:r>
              <a:rPr lang="ru-RU" sz="1500" dirty="0" smtClean="0"/>
              <a:t> </a:t>
            </a:r>
            <a:r>
              <a:rPr lang="ru-RU" sz="1500" dirty="0" err="1" smtClean="0"/>
              <a:t>губерніях</a:t>
            </a:r>
            <a:r>
              <a:rPr lang="ru-RU" sz="1500" dirty="0" smtClean="0"/>
              <a:t>, де </a:t>
            </a:r>
            <a:r>
              <a:rPr lang="ru-RU" sz="1500" dirty="0" err="1" smtClean="0"/>
              <a:t>пануючим</a:t>
            </a:r>
            <a:r>
              <a:rPr lang="ru-RU" sz="1500" dirty="0" smtClean="0"/>
              <a:t> </a:t>
            </a:r>
            <a:r>
              <a:rPr lang="ru-RU" sz="1500" dirty="0" err="1" smtClean="0"/>
              <a:t>було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подвірно-сімейне</a:t>
            </a:r>
            <a:r>
              <a:rPr lang="ru-RU" sz="1500" dirty="0" smtClean="0"/>
              <a:t> </a:t>
            </a:r>
            <a:r>
              <a:rPr lang="ru-RU" sz="1500" dirty="0" err="1" smtClean="0"/>
              <a:t>землекористування</a:t>
            </a:r>
            <a:r>
              <a:rPr lang="ru-RU" sz="1500" dirty="0" smtClean="0"/>
              <a:t>, </a:t>
            </a:r>
            <a:r>
              <a:rPr lang="ru-RU" sz="1500" dirty="0" err="1" smtClean="0"/>
              <a:t>діяло</a:t>
            </a:r>
            <a:r>
              <a:rPr lang="ru-RU" sz="1500" dirty="0" smtClean="0"/>
              <a:t> </a:t>
            </a:r>
            <a:r>
              <a:rPr lang="ru-RU" sz="1500" dirty="0" err="1" smtClean="0"/>
              <a:t>Окреме</a:t>
            </a:r>
            <a:r>
              <a:rPr lang="ru-RU" sz="1500" dirty="0" smtClean="0"/>
              <a:t> </a:t>
            </a:r>
            <a:r>
              <a:rPr lang="ru-RU" sz="1500" dirty="0" err="1" smtClean="0"/>
              <a:t>місцеве</a:t>
            </a:r>
            <a:r>
              <a:rPr lang="ru-RU" sz="1500" dirty="0" smtClean="0"/>
              <a:t> </a:t>
            </a:r>
            <a:r>
              <a:rPr lang="ru-RU" sz="1500" dirty="0" err="1" smtClean="0"/>
              <a:t>положення</a:t>
            </a:r>
            <a:r>
              <a:rPr lang="ru-RU" sz="1500" dirty="0" smtClean="0"/>
              <a:t>. Були </a:t>
            </a:r>
            <a:r>
              <a:rPr lang="ru-RU" sz="1500" dirty="0" err="1" smtClean="0"/>
              <a:t>опубліковані</a:t>
            </a:r>
            <a:r>
              <a:rPr lang="ru-RU" sz="1500" dirty="0" smtClean="0"/>
              <a:t> </a:t>
            </a:r>
            <a:r>
              <a:rPr lang="ru-RU" sz="1500" dirty="0" err="1" smtClean="0"/>
              <a:t>різні</a:t>
            </a:r>
            <a:r>
              <a:rPr lang="ru-RU" sz="1500" dirty="0" smtClean="0"/>
              <a:t> "</a:t>
            </a:r>
            <a:r>
              <a:rPr lang="ru-RU" sz="1500" dirty="0" err="1" smtClean="0"/>
              <a:t>додаткові</a:t>
            </a:r>
            <a:r>
              <a:rPr lang="ru-RU" sz="1500" dirty="0" smtClean="0"/>
              <a:t> правила", </a:t>
            </a:r>
            <a:r>
              <a:rPr lang="ru-RU" sz="1500" dirty="0" err="1" smtClean="0"/>
              <a:t>зокрема</a:t>
            </a:r>
            <a:r>
              <a:rPr lang="ru-RU" sz="1500" dirty="0" smtClean="0"/>
              <a:t> </a:t>
            </a:r>
            <a:r>
              <a:rPr lang="ru-RU" sz="1500" dirty="0" err="1" smtClean="0"/>
              <a:t>Положення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щодо</a:t>
            </a:r>
            <a:r>
              <a:rPr lang="ru-RU" sz="1500" dirty="0" smtClean="0"/>
              <a:t> </a:t>
            </a:r>
            <a:r>
              <a:rPr lang="ru-RU" sz="1500" dirty="0" err="1" smtClean="0"/>
              <a:t>влаштування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дворових</a:t>
            </a:r>
            <a:r>
              <a:rPr lang="ru-RU" sz="1500" dirty="0" smtClean="0"/>
              <a:t> людей та </a:t>
            </a:r>
            <a:r>
              <a:rPr lang="ru-RU" sz="1500" dirty="0" err="1" smtClean="0"/>
              <a:t>ін</a:t>
            </a:r>
            <a:r>
              <a:rPr lang="ru-RU" sz="1500" dirty="0" smtClean="0"/>
              <a:t>. </a:t>
            </a:r>
            <a:r>
              <a:rPr lang="ru-RU" sz="1500" dirty="0" err="1" smtClean="0"/>
              <a:t>Документи</a:t>
            </a:r>
            <a:r>
              <a:rPr lang="ru-RU" sz="1500" dirty="0" smtClean="0"/>
              <a:t> </a:t>
            </a:r>
            <a:r>
              <a:rPr lang="ru-RU" sz="1500" dirty="0" err="1" smtClean="0"/>
              <a:t>вирішували</a:t>
            </a:r>
            <a:r>
              <a:rPr lang="ru-RU" sz="1500" dirty="0" smtClean="0"/>
              <a:t> </a:t>
            </a:r>
            <a:r>
              <a:rPr lang="ru-RU" sz="1500" dirty="0" err="1" smtClean="0"/>
              <a:t>такі</a:t>
            </a:r>
            <a:r>
              <a:rPr lang="ru-RU" sz="1500" dirty="0" smtClean="0"/>
              <a:t> </a:t>
            </a:r>
            <a:r>
              <a:rPr lang="ru-RU" sz="1500" dirty="0" err="1" smtClean="0"/>
              <a:t>основні</a:t>
            </a:r>
            <a:r>
              <a:rPr lang="ru-RU" sz="1500" dirty="0" smtClean="0"/>
              <a:t> </a:t>
            </a:r>
            <a:r>
              <a:rPr lang="ru-RU" sz="1500" dirty="0" err="1" smtClean="0"/>
              <a:t>питання</a:t>
            </a:r>
            <a:r>
              <a:rPr lang="ru-RU" sz="1500" dirty="0" smtClean="0"/>
              <a:t>: </a:t>
            </a:r>
            <a:br>
              <a:rPr lang="ru-RU" sz="1500" dirty="0" smtClean="0"/>
            </a:br>
            <a:r>
              <a:rPr lang="ru-RU" sz="1500" dirty="0" smtClean="0"/>
              <a:t>1) </a:t>
            </a:r>
            <a:r>
              <a:rPr lang="ru-RU" sz="1500" dirty="0" err="1" smtClean="0"/>
              <a:t>ліквідація</a:t>
            </a:r>
            <a:r>
              <a:rPr lang="ru-RU" sz="1500" dirty="0" smtClean="0"/>
              <a:t> </a:t>
            </a:r>
            <a:r>
              <a:rPr lang="ru-RU" sz="1500" dirty="0" err="1" smtClean="0"/>
              <a:t>особистої</a:t>
            </a:r>
            <a:r>
              <a:rPr lang="ru-RU" sz="1500" dirty="0" smtClean="0"/>
              <a:t> </a:t>
            </a:r>
            <a:r>
              <a:rPr lang="ru-RU" sz="1500" dirty="0" err="1" smtClean="0"/>
              <a:t>залежності</a:t>
            </a:r>
            <a:r>
              <a:rPr lang="ru-RU" sz="1500" dirty="0" smtClean="0"/>
              <a:t> селян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</a:t>
            </a:r>
            <a:r>
              <a:rPr lang="ru-RU" sz="1500" dirty="0" err="1" smtClean="0"/>
              <a:t>землевласників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надання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їм</a:t>
            </a:r>
            <a:r>
              <a:rPr lang="ru-RU" sz="1500" dirty="0" smtClean="0"/>
              <a:t> прав </a:t>
            </a:r>
            <a:r>
              <a:rPr lang="ru-RU" sz="1500" dirty="0" err="1" smtClean="0"/>
              <a:t>вільних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громадян</a:t>
            </a:r>
            <a:r>
              <a:rPr lang="ru-RU" sz="1500" dirty="0" smtClean="0"/>
              <a:t>; </a:t>
            </a:r>
            <a:br>
              <a:rPr lang="ru-RU" sz="1500" dirty="0" smtClean="0"/>
            </a:br>
            <a:r>
              <a:rPr lang="ru-RU" sz="1500" dirty="0" smtClean="0"/>
              <a:t>2) </a:t>
            </a:r>
            <a:r>
              <a:rPr lang="ru-RU" sz="1500" dirty="0" err="1" smtClean="0"/>
              <a:t>наділення</a:t>
            </a:r>
            <a:r>
              <a:rPr lang="ru-RU" sz="1500" dirty="0" smtClean="0"/>
              <a:t> селян землею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визначення</a:t>
            </a:r>
            <a:r>
              <a:rPr lang="ru-RU" sz="1500" dirty="0" smtClean="0"/>
              <a:t> повинностей за </a:t>
            </a:r>
            <a:r>
              <a:rPr lang="ru-RU" sz="1500" dirty="0" err="1" smtClean="0"/>
              <a:t>неї</a:t>
            </a:r>
            <a:r>
              <a:rPr lang="ru-RU" sz="1500" dirty="0" smtClean="0"/>
              <a:t>; </a:t>
            </a:r>
            <a:br>
              <a:rPr lang="ru-RU" sz="1500" dirty="0" smtClean="0"/>
            </a:br>
            <a:r>
              <a:rPr lang="ru-RU" sz="1500" dirty="0" smtClean="0"/>
              <a:t>3) </a:t>
            </a:r>
            <a:r>
              <a:rPr lang="ru-RU" sz="1500" dirty="0" err="1" smtClean="0"/>
              <a:t>викуп</a:t>
            </a:r>
            <a:r>
              <a:rPr lang="ru-RU" sz="1500" dirty="0" smtClean="0"/>
              <a:t> </a:t>
            </a:r>
            <a:r>
              <a:rPr lang="ru-RU" sz="1500" dirty="0" err="1" smtClean="0"/>
              <a:t>селянських</a:t>
            </a:r>
            <a:r>
              <a:rPr lang="ru-RU" sz="1500" dirty="0" smtClean="0"/>
              <a:t> </a:t>
            </a:r>
            <a:r>
              <a:rPr lang="ru-RU" sz="1500" dirty="0" err="1" smtClean="0"/>
              <a:t>наділів</a:t>
            </a:r>
            <a:r>
              <a:rPr lang="ru-RU" sz="1500" dirty="0" smtClean="0"/>
              <a:t>. </a:t>
            </a:r>
            <a:br>
              <a:rPr lang="ru-RU" sz="1500" dirty="0" smtClean="0"/>
            </a:br>
            <a:r>
              <a:rPr lang="ru-RU" sz="1500" dirty="0" err="1" smtClean="0"/>
              <a:t>Згідно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цими</a:t>
            </a:r>
            <a:r>
              <a:rPr lang="ru-RU" sz="1500" dirty="0" smtClean="0"/>
              <a:t> документами </a:t>
            </a:r>
            <a:r>
              <a:rPr lang="ru-RU" sz="1500" dirty="0" err="1" smtClean="0"/>
              <a:t>було</a:t>
            </a:r>
            <a:r>
              <a:rPr lang="ru-RU" sz="1500" dirty="0" smtClean="0"/>
              <a:t> </a:t>
            </a:r>
            <a:r>
              <a:rPr lang="ru-RU" sz="1500" dirty="0" err="1" smtClean="0"/>
              <a:t>скасовано</a:t>
            </a:r>
            <a:r>
              <a:rPr lang="ru-RU" sz="1500" dirty="0" smtClean="0"/>
              <a:t> </a:t>
            </a:r>
            <a:r>
              <a:rPr lang="ru-RU" sz="1500" dirty="0" err="1" smtClean="0"/>
              <a:t>кріпосне</a:t>
            </a:r>
            <a:r>
              <a:rPr lang="ru-RU" sz="1500" dirty="0" smtClean="0"/>
              <a:t> право. </a:t>
            </a:r>
            <a:r>
              <a:rPr lang="ru-RU" sz="1500" dirty="0" err="1" smtClean="0"/>
              <a:t>Селяни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дворові</a:t>
            </a:r>
            <a:r>
              <a:rPr lang="ru-RU" sz="1500" dirty="0" smtClean="0"/>
              <a:t> люди ставали </a:t>
            </a:r>
            <a:r>
              <a:rPr lang="ru-RU" sz="1500" dirty="0" err="1" smtClean="0"/>
              <a:t>вільними</a:t>
            </a:r>
            <a:r>
              <a:rPr lang="ru-RU" sz="1500" dirty="0" smtClean="0"/>
              <a:t>. Вони могли </a:t>
            </a:r>
            <a:r>
              <a:rPr lang="ru-RU" sz="1500" dirty="0" err="1" smtClean="0"/>
              <a:t>купувати</a:t>
            </a:r>
            <a:r>
              <a:rPr lang="ru-RU" sz="1500" dirty="0" smtClean="0"/>
              <a:t>, </a:t>
            </a:r>
            <a:r>
              <a:rPr lang="ru-RU" sz="1500" dirty="0" err="1" smtClean="0"/>
              <a:t>володіти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продавати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рухоме</a:t>
            </a:r>
            <a:r>
              <a:rPr lang="ru-RU" sz="1500" dirty="0" smtClean="0"/>
              <a:t> та </a:t>
            </a:r>
            <a:r>
              <a:rPr lang="ru-RU" sz="1500" dirty="0" err="1" smtClean="0"/>
              <a:t>нерухоме</a:t>
            </a:r>
            <a:r>
              <a:rPr lang="ru-RU" sz="1500" dirty="0" smtClean="0"/>
              <a:t> </a:t>
            </a:r>
            <a:r>
              <a:rPr lang="ru-RU" sz="1500" dirty="0" err="1" smtClean="0"/>
              <a:t>майно</a:t>
            </a:r>
            <a:r>
              <a:rPr lang="ru-RU" sz="1500" dirty="0" smtClean="0"/>
              <a:t>, </a:t>
            </a:r>
            <a:r>
              <a:rPr lang="ru-RU" sz="1500" dirty="0" err="1" smtClean="0"/>
              <a:t>вільно</a:t>
            </a:r>
            <a:r>
              <a:rPr lang="ru-RU" sz="1500" dirty="0" smtClean="0"/>
              <a:t> </a:t>
            </a:r>
            <a:r>
              <a:rPr lang="ru-RU" sz="1500" dirty="0" err="1" smtClean="0"/>
              <a:t>торгувати</a:t>
            </a:r>
            <a:r>
              <a:rPr lang="ru-RU" sz="1500" dirty="0" smtClean="0"/>
              <a:t>, </a:t>
            </a:r>
            <a:r>
              <a:rPr lang="ru-RU" sz="1500" dirty="0" err="1" smtClean="0"/>
              <a:t>записуватися</a:t>
            </a:r>
            <a:r>
              <a:rPr lang="ru-RU" sz="1500" dirty="0" smtClean="0"/>
              <a:t> в цехи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гільдії</a:t>
            </a:r>
            <a:r>
              <a:rPr lang="ru-RU" sz="1500" dirty="0" smtClean="0"/>
              <a:t>, </a:t>
            </a:r>
            <a:r>
              <a:rPr lang="ru-RU" sz="1500" dirty="0" err="1" smtClean="0"/>
              <a:t>займатися</a:t>
            </a:r>
            <a:r>
              <a:rPr lang="ru-RU" sz="1500" dirty="0" smtClean="0"/>
              <a:t>  </a:t>
            </a:r>
            <a:r>
              <a:rPr lang="ru-RU" sz="1500" dirty="0" err="1" smtClean="0"/>
              <a:t>підприємницькою</a:t>
            </a:r>
            <a:r>
              <a:rPr lang="ru-RU" sz="1500" dirty="0" smtClean="0"/>
              <a:t> </a:t>
            </a:r>
            <a:r>
              <a:rPr lang="ru-RU" sz="1500" dirty="0" err="1" smtClean="0"/>
              <a:t>діяльністю</a:t>
            </a:r>
            <a:r>
              <a:rPr lang="ru-RU" sz="1500" dirty="0" smtClean="0"/>
              <a:t>, </a:t>
            </a:r>
            <a:r>
              <a:rPr lang="ru-RU" sz="1500" dirty="0" err="1" smtClean="0"/>
              <a:t>найматися</a:t>
            </a:r>
            <a:r>
              <a:rPr lang="ru-RU" sz="1500" dirty="0" smtClean="0"/>
              <a:t> на </a:t>
            </a:r>
            <a:r>
              <a:rPr lang="ru-RU" sz="1500" dirty="0" err="1" smtClean="0"/>
              <a:t>різні</a:t>
            </a:r>
            <a:r>
              <a:rPr lang="ru-RU" sz="1500" dirty="0" smtClean="0"/>
              <a:t> </a:t>
            </a:r>
            <a:r>
              <a:rPr lang="ru-RU" sz="1500" dirty="0" err="1" smtClean="0"/>
              <a:t>роботи</a:t>
            </a:r>
            <a:r>
              <a:rPr lang="ru-RU" sz="1500" dirty="0" smtClean="0"/>
              <a:t>, без </a:t>
            </a:r>
            <a:r>
              <a:rPr lang="ru-RU" sz="1500" dirty="0" err="1" smtClean="0"/>
              <a:t>дозволу</a:t>
            </a:r>
            <a:r>
              <a:rPr lang="ru-RU" sz="1500" dirty="0" smtClean="0"/>
              <a:t> </a:t>
            </a:r>
            <a:r>
              <a:rPr lang="ru-RU" sz="1500" dirty="0" err="1" smtClean="0"/>
              <a:t>поміщика</a:t>
            </a:r>
            <a:r>
              <a:rPr lang="ru-RU" sz="1500" dirty="0" smtClean="0"/>
              <a:t> </a:t>
            </a:r>
            <a:r>
              <a:rPr lang="ru-RU" sz="1500" dirty="0" err="1" smtClean="0"/>
              <a:t>одружуватися</a:t>
            </a:r>
            <a:r>
              <a:rPr lang="ru-RU" sz="1500" dirty="0" smtClean="0"/>
              <a:t>, </a:t>
            </a:r>
            <a:r>
              <a:rPr lang="ru-RU" sz="1500" dirty="0" err="1" smtClean="0"/>
              <a:t>віддавати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дітей</a:t>
            </a:r>
            <a:r>
              <a:rPr lang="ru-RU" sz="1500" dirty="0" smtClean="0"/>
              <a:t> у </a:t>
            </a:r>
            <a:r>
              <a:rPr lang="ru-RU" sz="1500" dirty="0" err="1" smtClean="0"/>
              <a:t>навчальні</a:t>
            </a:r>
            <a:r>
              <a:rPr lang="ru-RU" sz="1500" dirty="0" smtClean="0"/>
              <a:t> </a:t>
            </a:r>
            <a:r>
              <a:rPr lang="ru-RU" sz="1500" dirty="0" err="1" smtClean="0"/>
              <a:t>заклади</a:t>
            </a:r>
            <a:r>
              <a:rPr lang="ru-RU" sz="1500" dirty="0" smtClean="0"/>
              <a:t>, </a:t>
            </a:r>
            <a:r>
              <a:rPr lang="ru-RU" sz="1500" dirty="0" err="1" smtClean="0"/>
              <a:t>переходити</a:t>
            </a:r>
            <a:r>
              <a:rPr lang="ru-RU" sz="1500" dirty="0" smtClean="0"/>
              <a:t> в </a:t>
            </a:r>
            <a:r>
              <a:rPr lang="ru-RU" sz="1500" dirty="0" err="1" smtClean="0"/>
              <a:t>інші</a:t>
            </a:r>
            <a:r>
              <a:rPr lang="ru-RU" sz="1500" dirty="0" smtClean="0"/>
              <a:t> </a:t>
            </a:r>
            <a:r>
              <a:rPr lang="ru-RU" sz="1500" dirty="0" err="1" smtClean="0"/>
              <a:t>стани</a:t>
            </a:r>
            <a:r>
              <a:rPr lang="ru-RU" sz="1500" dirty="0" smtClean="0"/>
              <a:t>. </a:t>
            </a:r>
            <a:r>
              <a:rPr lang="ru-RU" sz="1500" dirty="0" err="1" smtClean="0"/>
              <a:t>Із</a:t>
            </a:r>
            <a:r>
              <a:rPr lang="ru-RU" sz="1500" dirty="0" smtClean="0"/>
              <a:t> </a:t>
            </a:r>
            <a:r>
              <a:rPr lang="ru-RU" sz="1500" dirty="0" err="1" smtClean="0"/>
              <a:t>землевласників</a:t>
            </a:r>
            <a:r>
              <a:rPr lang="ru-RU" sz="1500" dirty="0" smtClean="0"/>
              <a:t> </a:t>
            </a:r>
            <a:r>
              <a:rPr lang="ru-RU" sz="1500" dirty="0" err="1" smtClean="0"/>
              <a:t>знімались</a:t>
            </a:r>
            <a:r>
              <a:rPr lang="ru-RU" sz="1500" dirty="0" smtClean="0"/>
              <a:t> </a:t>
            </a:r>
            <a:r>
              <a:rPr lang="ru-RU" sz="1500" dirty="0" err="1" smtClean="0"/>
              <a:t>їхні</a:t>
            </a:r>
            <a:r>
              <a:rPr lang="ru-RU" sz="1500" dirty="0" smtClean="0"/>
              <a:t> </a:t>
            </a:r>
            <a:r>
              <a:rPr lang="ru-RU" sz="1500" dirty="0" err="1" smtClean="0"/>
              <a:t>зобов'язання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щодо</a:t>
            </a:r>
            <a:r>
              <a:rPr lang="ru-RU" sz="1500" dirty="0" smtClean="0"/>
              <a:t> </a:t>
            </a:r>
            <a:r>
              <a:rPr lang="ru-RU" sz="1500" dirty="0" err="1" smtClean="0"/>
              <a:t>постачання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продовольства</a:t>
            </a:r>
            <a:r>
              <a:rPr lang="ru-RU" sz="1500" dirty="0" smtClean="0"/>
              <a:t> та </a:t>
            </a:r>
            <a:r>
              <a:rPr lang="ru-RU" sz="1500" dirty="0" err="1" smtClean="0"/>
              <a:t>опікування</a:t>
            </a:r>
            <a:r>
              <a:rPr lang="ru-RU" sz="1500" dirty="0" smtClean="0"/>
              <a:t> селян, </a:t>
            </a:r>
            <a:r>
              <a:rPr lang="ru-RU" sz="1500" dirty="0" err="1" smtClean="0"/>
              <a:t>відповідальність</a:t>
            </a:r>
            <a:r>
              <a:rPr lang="ru-RU" sz="1500" dirty="0" smtClean="0"/>
              <a:t> за </a:t>
            </a:r>
            <a:r>
              <a:rPr lang="ru-RU" sz="1500" dirty="0" err="1" smtClean="0"/>
              <a:t>внесення</a:t>
            </a:r>
            <a:r>
              <a:rPr lang="ru-RU" sz="1500" dirty="0" smtClean="0"/>
              <a:t> селянами </a:t>
            </a:r>
            <a:r>
              <a:rPr lang="ru-RU" sz="1500" dirty="0" err="1" smtClean="0"/>
              <a:t>державних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податків</a:t>
            </a:r>
            <a:r>
              <a:rPr lang="ru-RU" sz="1500" dirty="0" smtClean="0"/>
              <a:t>, </a:t>
            </a:r>
            <a:r>
              <a:rPr lang="ru-RU" sz="1500" dirty="0" err="1" smtClean="0"/>
              <a:t>виконання</a:t>
            </a:r>
            <a:r>
              <a:rPr lang="ru-RU" sz="1500" dirty="0" smtClean="0"/>
              <a:t> ними </a:t>
            </a:r>
            <a:r>
              <a:rPr lang="ru-RU" sz="1500" dirty="0" err="1" smtClean="0"/>
              <a:t>грошових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натуральних</a:t>
            </a:r>
            <a:r>
              <a:rPr lang="ru-RU" sz="1500" dirty="0" smtClean="0"/>
              <a:t> повинностей, </a:t>
            </a:r>
            <a:r>
              <a:rPr lang="ru-RU" sz="1500" dirty="0" err="1" smtClean="0"/>
              <a:t>зобов'язання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клопотатися</a:t>
            </a:r>
            <a:r>
              <a:rPr lang="ru-RU" sz="1500" dirty="0" smtClean="0"/>
              <a:t> за селян у справах </a:t>
            </a:r>
            <a:r>
              <a:rPr lang="ru-RU" sz="1500" dirty="0" err="1" smtClean="0"/>
              <a:t>цивільних</a:t>
            </a:r>
            <a:r>
              <a:rPr lang="ru-RU" sz="1500" dirty="0" smtClean="0"/>
              <a:t>, </a:t>
            </a:r>
            <a:r>
              <a:rPr lang="ru-RU" sz="1500" dirty="0" err="1" smtClean="0"/>
              <a:t>кримінальних</a:t>
            </a:r>
            <a:r>
              <a:rPr lang="ru-RU" sz="1500" dirty="0" smtClean="0"/>
              <a:t>, у </a:t>
            </a:r>
            <a:r>
              <a:rPr lang="ru-RU" sz="1500" dirty="0" err="1" smtClean="0"/>
              <a:t>всіх</a:t>
            </a:r>
            <a:r>
              <a:rPr lang="ru-RU" sz="1500" dirty="0" smtClean="0"/>
              <a:t> </a:t>
            </a:r>
            <a:r>
              <a:rPr lang="ru-RU" sz="1500" dirty="0" err="1" smtClean="0"/>
              <a:t>казенних</a:t>
            </a:r>
            <a:r>
              <a:rPr lang="ru-RU" sz="1500" dirty="0" smtClean="0"/>
              <a:t> </a:t>
            </a:r>
            <a:r>
              <a:rPr lang="ru-RU" sz="1500" dirty="0" err="1" smtClean="0"/>
              <a:t>стягненнях</a:t>
            </a:r>
            <a:r>
              <a:rPr lang="ru-RU" sz="1500" dirty="0" smtClean="0"/>
              <a:t>. </a:t>
            </a:r>
            <a:endParaRPr lang="ru-RU" sz="1500" dirty="0"/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Наслідки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928670"/>
            <a:ext cx="4040188" cy="4286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dirty="0" smtClean="0"/>
              <a:t>Позитивні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857752" y="928670"/>
            <a:ext cx="4041775" cy="4286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dirty="0" smtClean="0"/>
              <a:t>Негативні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4282" y="1571612"/>
            <a:ext cx="4283106" cy="4554551"/>
          </a:xfrm>
        </p:spPr>
        <p:txBody>
          <a:bodyPr/>
          <a:lstStyle/>
          <a:p>
            <a:r>
              <a:rPr lang="ru-RU" sz="1800" dirty="0" smtClean="0"/>
              <a:t> </a:t>
            </a:r>
            <a:r>
              <a:rPr lang="ru-RU" sz="1800" dirty="0" err="1" smtClean="0"/>
              <a:t>селяни</a:t>
            </a:r>
            <a:r>
              <a:rPr lang="ru-RU" sz="1800" dirty="0" smtClean="0"/>
              <a:t> </a:t>
            </a:r>
            <a:r>
              <a:rPr lang="ru-RU" sz="1800" dirty="0" err="1" smtClean="0"/>
              <a:t>одержували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особисту</a:t>
            </a:r>
            <a:r>
              <a:rPr lang="ru-RU" sz="1800" dirty="0" smtClean="0"/>
              <a:t> свободу,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стали </a:t>
            </a:r>
            <a:r>
              <a:rPr lang="ru-RU" sz="1800" dirty="0" err="1" smtClean="0"/>
              <a:t>юридичними</a:t>
            </a:r>
            <a:r>
              <a:rPr lang="ru-RU" sz="1800" dirty="0" smtClean="0"/>
              <a:t> особами;</a:t>
            </a:r>
          </a:p>
          <a:p>
            <a:r>
              <a:rPr lang="ru-RU" sz="1800" dirty="0" smtClean="0"/>
              <a:t> </a:t>
            </a:r>
            <a:r>
              <a:rPr lang="ru-RU" sz="1800" dirty="0" err="1" smtClean="0"/>
              <a:t>селяни</a:t>
            </a:r>
            <a:r>
              <a:rPr lang="ru-RU" sz="1800" dirty="0" smtClean="0"/>
              <a:t> </a:t>
            </a:r>
            <a:r>
              <a:rPr lang="ru-RU" sz="1800" dirty="0" err="1" smtClean="0"/>
              <a:t>звільнялися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землею (за </a:t>
            </a:r>
            <a:r>
              <a:rPr lang="ru-RU" sz="1800" dirty="0" err="1" smtClean="0"/>
              <a:t>викуп</a:t>
            </a:r>
            <a:r>
              <a:rPr lang="ru-RU" sz="1800" dirty="0" smtClean="0"/>
              <a:t>).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71612"/>
            <a:ext cx="4498975" cy="5286388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smtClean="0"/>
              <a:t>· </a:t>
            </a:r>
            <a:r>
              <a:rPr lang="ru-RU" sz="2600" dirty="0" err="1" smtClean="0"/>
              <a:t>поміщики</a:t>
            </a:r>
            <a:r>
              <a:rPr lang="ru-RU" sz="2600" dirty="0" smtClean="0"/>
              <a:t> </a:t>
            </a:r>
            <a:r>
              <a:rPr lang="ru-RU" sz="2600" dirty="0" err="1" smtClean="0"/>
              <a:t>залишилися</a:t>
            </a:r>
            <a:r>
              <a:rPr lang="ru-RU" sz="2600" dirty="0" smtClean="0"/>
              <a:t> </a:t>
            </a:r>
            <a:r>
              <a:rPr lang="ru-RU" sz="2600" dirty="0" err="1" smtClean="0"/>
              <a:t>власниками</a:t>
            </a:r>
            <a:r>
              <a:rPr lang="ru-RU" sz="2600" dirty="0" smtClean="0"/>
              <a:t> </a:t>
            </a:r>
            <a:r>
              <a:rPr lang="ru-RU" sz="2600" dirty="0" err="1" smtClean="0"/>
              <a:t>більшості</a:t>
            </a:r>
            <a:r>
              <a:rPr lang="ru-RU" sz="2600" dirty="0" smtClean="0"/>
              <a:t> земель у </a:t>
            </a:r>
            <a:r>
              <a:rPr lang="ru-RU" sz="2600" dirty="0" err="1" smtClean="0"/>
              <a:t>державі</a:t>
            </a:r>
            <a:r>
              <a:rPr lang="ru-RU" sz="2600" dirty="0" smtClean="0"/>
              <a:t>;</a:t>
            </a:r>
          </a:p>
          <a:p>
            <a:r>
              <a:rPr lang="ru-RU" sz="2600" dirty="0" smtClean="0"/>
              <a:t>· в </a:t>
            </a:r>
            <a:r>
              <a:rPr lang="ru-RU" sz="2600" dirty="0" err="1" smtClean="0"/>
              <a:t>особисте</a:t>
            </a:r>
            <a:r>
              <a:rPr lang="ru-RU" sz="2600" dirty="0" smtClean="0"/>
              <a:t> </a:t>
            </a:r>
            <a:r>
              <a:rPr lang="ru-RU" sz="2600" dirty="0" err="1" smtClean="0"/>
              <a:t>користування</a:t>
            </a:r>
            <a:r>
              <a:rPr lang="ru-RU" sz="2600" dirty="0" smtClean="0"/>
              <a:t> селянин </a:t>
            </a:r>
            <a:r>
              <a:rPr lang="ru-RU" sz="2600" dirty="0" err="1" smtClean="0"/>
              <a:t>одержував</a:t>
            </a:r>
            <a:r>
              <a:rPr lang="ru-RU" sz="2600" dirty="0" smtClean="0"/>
              <a:t> </a:t>
            </a:r>
            <a:r>
              <a:rPr lang="ru-RU" sz="2600" dirty="0" err="1" smtClean="0"/>
              <a:t>тільки</a:t>
            </a:r>
            <a:r>
              <a:rPr lang="ru-RU" sz="2600" dirty="0" smtClean="0"/>
              <a:t> </a:t>
            </a:r>
            <a:r>
              <a:rPr lang="ru-RU" sz="2600" dirty="0" err="1" smtClean="0"/>
              <a:t>землі</a:t>
            </a:r>
            <a:r>
              <a:rPr lang="ru-RU" sz="2600" dirty="0" smtClean="0"/>
              <a:t>, на </a:t>
            </a:r>
            <a:r>
              <a:rPr lang="ru-RU" sz="2600" dirty="0" err="1" smtClean="0"/>
              <a:t>яких</a:t>
            </a:r>
            <a:r>
              <a:rPr lang="ru-RU" sz="2600" dirty="0" smtClean="0"/>
              <a:t> </a:t>
            </a:r>
            <a:r>
              <a:rPr lang="ru-RU" sz="2600" dirty="0" err="1" smtClean="0"/>
              <a:t>знаходилася</a:t>
            </a:r>
            <a:r>
              <a:rPr lang="ru-RU" sz="2600" dirty="0" smtClean="0"/>
              <a:t>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садиба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господарськими</a:t>
            </a:r>
            <a:r>
              <a:rPr lang="ru-RU" sz="2600" dirty="0" smtClean="0"/>
              <a:t> </a:t>
            </a:r>
            <a:r>
              <a:rPr lang="ru-RU" sz="2600" dirty="0" err="1" smtClean="0"/>
              <a:t>будівлями</a:t>
            </a:r>
            <a:r>
              <a:rPr lang="ru-RU" sz="2600" dirty="0" smtClean="0"/>
              <a:t>, а </a:t>
            </a:r>
            <a:r>
              <a:rPr lang="ru-RU" sz="2600" dirty="0" err="1" smtClean="0"/>
              <a:t>польовий</a:t>
            </a:r>
            <a:r>
              <a:rPr lang="ru-RU" sz="2600" dirty="0" smtClean="0"/>
              <a:t> </a:t>
            </a:r>
            <a:r>
              <a:rPr lang="ru-RU" sz="2600" dirty="0" err="1" smtClean="0"/>
              <a:t>наділ</a:t>
            </a:r>
            <a:r>
              <a:rPr lang="ru-RU" sz="2600" dirty="0" smtClean="0"/>
              <a:t> </a:t>
            </a:r>
            <a:r>
              <a:rPr lang="ru-RU" sz="2600" dirty="0" err="1" smtClean="0"/>
              <a:t>він</a:t>
            </a:r>
            <a:r>
              <a:rPr lang="ru-RU" sz="2600" dirty="0" smtClean="0"/>
              <a:t> </a:t>
            </a:r>
            <a:r>
              <a:rPr lang="ru-RU" sz="2600" dirty="0" err="1" smtClean="0"/>
              <a:t>зобов’язаний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був</a:t>
            </a:r>
            <a:r>
              <a:rPr lang="ru-RU" sz="2600" dirty="0" smtClean="0"/>
              <a:t> </a:t>
            </a:r>
            <a:r>
              <a:rPr lang="ru-RU" sz="2600" dirty="0" err="1" smtClean="0"/>
              <a:t>викупити</a:t>
            </a:r>
            <a:r>
              <a:rPr lang="ru-RU" sz="2600" dirty="0" smtClean="0"/>
              <a:t> в </a:t>
            </a:r>
            <a:r>
              <a:rPr lang="ru-RU" sz="2600" dirty="0" err="1" smtClean="0"/>
              <a:t>поміщика</a:t>
            </a:r>
            <a:r>
              <a:rPr lang="ru-RU" sz="2600" dirty="0" smtClean="0"/>
              <a:t>;</a:t>
            </a:r>
          </a:p>
          <a:p>
            <a:r>
              <a:rPr lang="ru-RU" sz="2600" dirty="0" smtClean="0"/>
              <a:t>· </a:t>
            </a:r>
            <a:r>
              <a:rPr lang="ru-RU" sz="2600" dirty="0" err="1" smtClean="0"/>
              <a:t>протягом</a:t>
            </a:r>
            <a:r>
              <a:rPr lang="ru-RU" sz="2600" dirty="0" smtClean="0"/>
              <a:t> 20 </a:t>
            </a:r>
            <a:r>
              <a:rPr lang="ru-RU" sz="2600" dirty="0" err="1" smtClean="0"/>
              <a:t>років</a:t>
            </a:r>
            <a:r>
              <a:rPr lang="ru-RU" sz="2600" dirty="0" smtClean="0"/>
              <a:t> селянин </a:t>
            </a:r>
            <a:r>
              <a:rPr lang="ru-RU" sz="2600" dirty="0" err="1" smtClean="0"/>
              <a:t>вважався</a:t>
            </a:r>
            <a:r>
              <a:rPr lang="ru-RU" sz="2600" dirty="0" smtClean="0"/>
              <a:t> «</a:t>
            </a:r>
            <a:r>
              <a:rPr lang="ru-RU" sz="2600" dirty="0" err="1" smtClean="0"/>
              <a:t>тимчасово</a:t>
            </a:r>
            <a:r>
              <a:rPr lang="ru-RU" sz="2600" dirty="0" smtClean="0"/>
              <a:t> </a:t>
            </a:r>
            <a:r>
              <a:rPr lang="ru-RU" sz="2600" dirty="0" err="1" smtClean="0"/>
              <a:t>зобов’язаним</a:t>
            </a:r>
            <a:r>
              <a:rPr lang="ru-RU" sz="2600" dirty="0" smtClean="0"/>
              <a:t>», </a:t>
            </a:r>
            <a:r>
              <a:rPr lang="ru-RU" sz="2600" dirty="0" err="1" smtClean="0"/>
              <a:t>мусив</a:t>
            </a:r>
            <a:r>
              <a:rPr lang="ru-RU" sz="2600" dirty="0" smtClean="0"/>
              <a:t> </a:t>
            </a:r>
            <a:r>
              <a:rPr lang="ru-RU" sz="2600" dirty="0" err="1" smtClean="0"/>
              <a:t>залишатися</a:t>
            </a:r>
            <a:r>
              <a:rPr lang="ru-RU" sz="2600" dirty="0" smtClean="0"/>
              <a:t> у </a:t>
            </a:r>
            <a:r>
              <a:rPr lang="ru-RU" sz="2600" dirty="0" err="1" smtClean="0"/>
              <a:t>поміщика</a:t>
            </a:r>
            <a:r>
              <a:rPr lang="ru-RU" sz="2600" dirty="0" smtClean="0"/>
              <a:t>, </a:t>
            </a:r>
            <a:r>
              <a:rPr lang="ru-RU" sz="2600" dirty="0" err="1" smtClean="0"/>
              <a:t>і</a:t>
            </a:r>
            <a:r>
              <a:rPr lang="ru-RU" sz="2600" dirty="0" smtClean="0"/>
              <a:t> за </a:t>
            </a:r>
            <a:r>
              <a:rPr lang="ru-RU" sz="2600" dirty="0" err="1" smtClean="0"/>
              <a:t>користування</a:t>
            </a:r>
            <a:r>
              <a:rPr lang="ru-RU" sz="2600" dirty="0" smtClean="0"/>
              <a:t> землею </a:t>
            </a:r>
            <a:r>
              <a:rPr lang="ru-RU" sz="2600" dirty="0" err="1" smtClean="0"/>
              <a:t>відпрацьовувати</a:t>
            </a:r>
            <a:r>
              <a:rPr lang="ru-RU" sz="2600" dirty="0" smtClean="0"/>
              <a:t> панщину </a:t>
            </a:r>
            <a:r>
              <a:rPr lang="ru-RU" sz="2600" dirty="0" err="1" smtClean="0"/>
              <a:t>або</a:t>
            </a:r>
            <a:r>
              <a:rPr lang="ru-RU" sz="2600" dirty="0" smtClean="0"/>
              <a:t> </a:t>
            </a:r>
            <a:r>
              <a:rPr lang="ru-RU" sz="2600" dirty="0" err="1" smtClean="0"/>
              <a:t>платити</a:t>
            </a:r>
            <a:r>
              <a:rPr lang="ru-RU" sz="2600" dirty="0" smtClean="0"/>
              <a:t> оброк, як </a:t>
            </a:r>
            <a:r>
              <a:rPr lang="ru-RU" sz="2600" dirty="0" err="1" smtClean="0"/>
              <a:t>і</a:t>
            </a:r>
            <a:r>
              <a:rPr lang="ru-RU" sz="2600" dirty="0" smtClean="0"/>
              <a:t> до 1861 р.;</a:t>
            </a:r>
          </a:p>
          <a:p>
            <a:r>
              <a:rPr lang="ru-RU" sz="2600" dirty="0" smtClean="0"/>
              <a:t>· </a:t>
            </a:r>
            <a:r>
              <a:rPr lang="ru-RU" sz="2600" dirty="0" err="1" smtClean="0"/>
              <a:t>зберігалася</a:t>
            </a:r>
            <a:r>
              <a:rPr lang="ru-RU" sz="2600" dirty="0" smtClean="0"/>
              <a:t> громада як </a:t>
            </a:r>
            <a:r>
              <a:rPr lang="ru-RU" sz="2600" dirty="0" err="1" smtClean="0"/>
              <a:t>засіб</a:t>
            </a:r>
            <a:r>
              <a:rPr lang="ru-RU" sz="2600" dirty="0" smtClean="0"/>
              <a:t> </a:t>
            </a:r>
            <a:r>
              <a:rPr lang="ru-RU" sz="2600" dirty="0" err="1" smtClean="0"/>
              <a:t>суворого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виконання</a:t>
            </a:r>
            <a:r>
              <a:rPr lang="ru-RU" sz="2600" dirty="0" smtClean="0"/>
              <a:t> селянами повинностей перед </a:t>
            </a:r>
            <a:r>
              <a:rPr lang="ru-RU" sz="2600" dirty="0" err="1" smtClean="0"/>
              <a:t>поміщиком</a:t>
            </a:r>
            <a:r>
              <a:rPr lang="ru-RU" sz="2600" dirty="0" smtClean="0"/>
              <a:t> (</a:t>
            </a:r>
            <a:r>
              <a:rPr lang="ru-RU" sz="2600" dirty="0" err="1" smtClean="0"/>
              <a:t>бо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</a:t>
            </a:r>
            <a:r>
              <a:rPr lang="ru-RU" sz="2600" dirty="0" err="1" smtClean="0"/>
              <a:t>поміщиком</a:t>
            </a:r>
            <a:r>
              <a:rPr lang="ru-RU" sz="2600" dirty="0" smtClean="0"/>
              <a:t> </a:t>
            </a:r>
            <a:r>
              <a:rPr lang="ru-RU" sz="2600" dirty="0" err="1" smtClean="0"/>
              <a:t>розраховувався</a:t>
            </a:r>
            <a:r>
              <a:rPr lang="ru-RU" sz="2600" dirty="0" smtClean="0"/>
              <a:t> не </a:t>
            </a:r>
            <a:r>
              <a:rPr lang="ru-RU" sz="2600" dirty="0" err="1" smtClean="0"/>
              <a:t>кожен</a:t>
            </a:r>
            <a:r>
              <a:rPr lang="ru-RU" sz="2600" dirty="0" smtClean="0"/>
              <a:t> селянин </a:t>
            </a:r>
            <a:r>
              <a:rPr lang="ru-RU" sz="2600" dirty="0" err="1" smtClean="0"/>
              <a:t>окремо</a:t>
            </a:r>
            <a:r>
              <a:rPr lang="ru-RU" sz="2600" dirty="0" smtClean="0"/>
              <a:t>, а вся громада в </a:t>
            </a:r>
            <a:r>
              <a:rPr lang="ru-RU" sz="2600" dirty="0" err="1" smtClean="0"/>
              <a:t>цілому</a:t>
            </a:r>
            <a:r>
              <a:rPr lang="ru-RU" sz="2600" dirty="0" smtClean="0"/>
              <a:t>);</a:t>
            </a:r>
          </a:p>
          <a:p>
            <a:r>
              <a:rPr lang="ru-RU" sz="2600" dirty="0" smtClean="0"/>
              <a:t>· для </a:t>
            </a:r>
            <a:r>
              <a:rPr lang="ru-RU" sz="2600" dirty="0" err="1" smtClean="0"/>
              <a:t>розв’язання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спорів</a:t>
            </a:r>
            <a:r>
              <a:rPr lang="ru-RU" sz="2600" dirty="0" smtClean="0"/>
              <a:t> </a:t>
            </a:r>
            <a:r>
              <a:rPr lang="ru-RU" sz="2600" dirty="0" err="1" smtClean="0"/>
              <a:t>був</a:t>
            </a:r>
            <a:r>
              <a:rPr lang="ru-RU" sz="2600" dirty="0" smtClean="0"/>
              <a:t> </a:t>
            </a:r>
            <a:r>
              <a:rPr lang="ru-RU" sz="2600" dirty="0" err="1" smtClean="0"/>
              <a:t>створений</a:t>
            </a:r>
            <a:r>
              <a:rPr lang="ru-RU" sz="2600" dirty="0" smtClean="0"/>
              <a:t> </a:t>
            </a:r>
            <a:r>
              <a:rPr lang="ru-RU" sz="2600" dirty="0" err="1" smtClean="0"/>
              <a:t>інститут</a:t>
            </a:r>
            <a:r>
              <a:rPr lang="ru-RU" sz="2600" dirty="0" smtClean="0"/>
              <a:t> </a:t>
            </a:r>
            <a:r>
              <a:rPr lang="ru-RU" sz="2600" dirty="0" err="1" smtClean="0"/>
              <a:t>мирових</a:t>
            </a:r>
            <a:r>
              <a:rPr lang="ru-RU" sz="2600" dirty="0" smtClean="0"/>
              <a:t> </a:t>
            </a:r>
            <a:r>
              <a:rPr lang="ru-RU" sz="2600" dirty="0" err="1" smtClean="0"/>
              <a:t>посередників</a:t>
            </a:r>
            <a:r>
              <a:rPr lang="ru-RU" sz="2600" dirty="0" smtClean="0"/>
              <a:t>, </a:t>
            </a:r>
            <a:r>
              <a:rPr lang="ru-RU" sz="2600" dirty="0" err="1" smtClean="0"/>
              <a:t>які</a:t>
            </a:r>
            <a:r>
              <a:rPr lang="ru-RU" sz="2600" dirty="0" smtClean="0"/>
              <a:t> </a:t>
            </a:r>
            <a:r>
              <a:rPr lang="ru-RU" sz="2600" dirty="0" err="1" smtClean="0"/>
              <a:t>призначалися</a:t>
            </a:r>
            <a:r>
              <a:rPr lang="ru-RU" sz="2600" dirty="0" smtClean="0"/>
              <a:t> </a:t>
            </a:r>
            <a:r>
              <a:rPr lang="ru-RU" sz="2600" dirty="0" err="1" smtClean="0"/>
              <a:t>виключно</a:t>
            </a:r>
            <a:r>
              <a:rPr lang="ru-RU" sz="2600" dirty="0" smtClean="0"/>
              <a:t> </a:t>
            </a:r>
            <a:r>
              <a:rPr lang="ru-RU" sz="2600" dirty="0" err="1" smtClean="0"/>
              <a:t>з</a:t>
            </a:r>
            <a:r>
              <a:rPr lang="ru-RU" sz="2600" dirty="0" smtClean="0"/>
              <a:t> дворян </a:t>
            </a:r>
            <a:r>
              <a:rPr lang="ru-RU" sz="2600" dirty="0" err="1" smtClean="0"/>
              <a:t>і</a:t>
            </a:r>
            <a:r>
              <a:rPr lang="ru-RU" sz="2600" dirty="0" smtClean="0"/>
              <a:t> тому не могли бути «</a:t>
            </a:r>
            <a:r>
              <a:rPr lang="ru-RU" sz="2600" dirty="0" err="1" smtClean="0"/>
              <a:t>безсторонніми</a:t>
            </a:r>
            <a:r>
              <a:rPr lang="ru-RU" sz="2600" dirty="0" smtClean="0"/>
              <a:t> примирителями» </a:t>
            </a:r>
            <a:r>
              <a:rPr lang="ru-RU" sz="2600" dirty="0" err="1" smtClean="0"/>
              <a:t>земельних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спорів</a:t>
            </a:r>
            <a:r>
              <a:rPr lang="ru-RU" sz="2600" dirty="0" smtClean="0"/>
              <a:t> селян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поміщиків</a:t>
            </a:r>
            <a:r>
              <a:rPr lang="ru-RU" sz="2600" dirty="0" smtClean="0"/>
              <a:t>.</a:t>
            </a:r>
          </a:p>
          <a:p>
            <a:endParaRPr lang="ru-RU" dirty="0"/>
          </a:p>
        </p:txBody>
      </p:sp>
      <p:pic>
        <p:nvPicPr>
          <p:cNvPr id="7" name="Рисунок 6" descr="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357562"/>
            <a:ext cx="4113023" cy="2686056"/>
          </a:xfrm>
          <a:prstGeom prst="rect">
            <a:avLst/>
          </a:prstGeom>
        </p:spPr>
      </p:pic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rgbClr val="0000FF"/>
                </a:solidFill>
              </a:rPr>
              <a:t>Наслідки реформи для поміщицьких селян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14282" y="857232"/>
            <a:ext cx="2786082" cy="6429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Поміщицькі селяни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214282" y="1571612"/>
            <a:ext cx="8643998" cy="5072098"/>
          </a:xfrm>
        </p:spPr>
        <p:txBody>
          <a:bodyPr anchor="t"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 err="1" smtClean="0"/>
              <a:t>втіленні</a:t>
            </a:r>
            <a:r>
              <a:rPr lang="ru-RU" dirty="0" smtClean="0"/>
              <a:t> реформ у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посилилися</a:t>
            </a:r>
            <a:r>
              <a:rPr lang="ru-RU" dirty="0" smtClean="0"/>
              <a:t> </a:t>
            </a:r>
            <a:r>
              <a:rPr lang="ru-RU" dirty="0" err="1" smtClean="0"/>
              <a:t>кріпосницькі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буржуазної</a:t>
            </a:r>
            <a:r>
              <a:rPr lang="ru-RU" dirty="0" smtClean="0"/>
              <a:t> по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1861 р., тому </a:t>
            </a:r>
            <a:r>
              <a:rPr lang="ru-RU" dirty="0" err="1" smtClean="0"/>
              <a:t>що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Поміщик</a:t>
            </a:r>
            <a:r>
              <a:rPr lang="ru-RU" dirty="0" smtClean="0"/>
              <a:t> давав селянину так мало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змусити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звернутися</a:t>
            </a:r>
            <a:r>
              <a:rPr lang="ru-RU" dirty="0" smtClean="0"/>
              <a:t> по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потрапити</a:t>
            </a:r>
            <a:r>
              <a:rPr lang="ru-RU" dirty="0" smtClean="0"/>
              <a:t> в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економічну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2. Мала </a:t>
            </a:r>
            <a:r>
              <a:rPr lang="ru-RU" dirty="0" err="1" smtClean="0"/>
              <a:t>місце</a:t>
            </a:r>
            <a:r>
              <a:rPr lang="ru-RU" dirty="0" smtClean="0"/>
              <a:t> система </a:t>
            </a:r>
            <a:r>
              <a:rPr lang="ru-RU" dirty="0" err="1" smtClean="0"/>
              <a:t>відрізків</a:t>
            </a:r>
            <a:r>
              <a:rPr lang="ru-RU" dirty="0" smtClean="0"/>
              <a:t>, коли для кожного </a:t>
            </a:r>
            <a:r>
              <a:rPr lang="ru-RU" dirty="0" err="1" smtClean="0"/>
              <a:t>регіону</a:t>
            </a:r>
            <a:r>
              <a:rPr lang="ru-RU" dirty="0" smtClean="0"/>
              <a:t> </a:t>
            </a:r>
            <a:r>
              <a:rPr lang="ru-RU" dirty="0" err="1" smtClean="0"/>
              <a:t>встановлювалась</a:t>
            </a:r>
            <a:r>
              <a:rPr lang="ru-RU" dirty="0" smtClean="0"/>
              <a:t>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нижча</a:t>
            </a:r>
            <a:r>
              <a:rPr lang="ru-RU" dirty="0" smtClean="0"/>
              <a:t> норма </a:t>
            </a:r>
            <a:r>
              <a:rPr lang="ru-RU" dirty="0" err="1" smtClean="0"/>
              <a:t>наділу</a:t>
            </a:r>
            <a:r>
              <a:rPr lang="ru-RU" dirty="0" smtClean="0"/>
              <a:t> (для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Харківської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 — </a:t>
            </a:r>
            <a:r>
              <a:rPr lang="ru-RU" dirty="0" err="1" smtClean="0"/>
              <a:t>від</a:t>
            </a:r>
            <a:r>
              <a:rPr lang="ru-RU" dirty="0" smtClean="0"/>
              <a:t> 1 до 4,5 десятин на </a:t>
            </a:r>
            <a:r>
              <a:rPr lang="ru-RU" dirty="0" err="1" smtClean="0"/>
              <a:t>ревізьку</a:t>
            </a:r>
            <a:r>
              <a:rPr lang="ru-RU" dirty="0" smtClean="0"/>
              <a:t> душу, для </a:t>
            </a:r>
            <a:r>
              <a:rPr lang="ru-RU" dirty="0" err="1" smtClean="0"/>
              <a:t>півдня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 — </a:t>
            </a:r>
            <a:r>
              <a:rPr lang="ru-RU" dirty="0" err="1" smtClean="0"/>
              <a:t>від</a:t>
            </a:r>
            <a:r>
              <a:rPr lang="ru-RU" dirty="0" smtClean="0"/>
              <a:t> 3 до 6,5 десятин </a:t>
            </a:r>
            <a:r>
              <a:rPr lang="ru-RU" dirty="0" err="1" smtClean="0"/>
              <a:t>і</a:t>
            </a:r>
            <a:r>
              <a:rPr lang="ru-RU" dirty="0" smtClean="0"/>
              <a:t> т. д.). </a:t>
            </a:r>
            <a:r>
              <a:rPr lang="ru-RU" dirty="0" err="1" smtClean="0"/>
              <a:t>Якщо</a:t>
            </a:r>
            <a:r>
              <a:rPr lang="ru-RU" dirty="0" smtClean="0"/>
              <a:t> в селянина до 1861 р.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нижчої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наділу</a:t>
            </a:r>
            <a:r>
              <a:rPr lang="ru-RU" dirty="0" smtClean="0"/>
              <a:t> — </a:t>
            </a:r>
            <a:r>
              <a:rPr lang="ru-RU" dirty="0" err="1" smtClean="0"/>
              <a:t>поміщик</a:t>
            </a:r>
            <a:r>
              <a:rPr lang="ru-RU" dirty="0" smtClean="0"/>
              <a:t> повинен </a:t>
            </a:r>
            <a:r>
              <a:rPr lang="ru-RU" dirty="0" err="1" smtClean="0"/>
              <a:t>був</a:t>
            </a:r>
            <a:r>
              <a:rPr lang="ru-RU" dirty="0" smtClean="0"/>
              <a:t> за законом «</a:t>
            </a:r>
            <a:r>
              <a:rPr lang="ru-RU" dirty="0" err="1" smtClean="0"/>
              <a:t>дорізати</a:t>
            </a:r>
            <a:r>
              <a:rPr lang="ru-RU" dirty="0" smtClean="0"/>
              <a:t>»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(на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подібного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);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наділу</a:t>
            </a:r>
            <a:r>
              <a:rPr lang="ru-RU" dirty="0" smtClean="0"/>
              <a:t> — </a:t>
            </a:r>
            <a:r>
              <a:rPr lang="ru-RU" dirty="0" err="1" smtClean="0"/>
              <a:t>надлишок</a:t>
            </a:r>
            <a:r>
              <a:rPr lang="ru-RU" dirty="0" smtClean="0"/>
              <a:t>, названий </a:t>
            </a:r>
            <a:r>
              <a:rPr lang="ru-RU" dirty="0" err="1" smtClean="0"/>
              <a:t>відрізком</a:t>
            </a:r>
            <a:r>
              <a:rPr lang="ru-RU" dirty="0" smtClean="0"/>
              <a:t>, «</a:t>
            </a:r>
            <a:r>
              <a:rPr lang="ru-RU" dirty="0" err="1" smtClean="0"/>
              <a:t>відрізався</a:t>
            </a:r>
            <a:r>
              <a:rPr lang="ru-RU" dirty="0" smtClean="0"/>
              <a:t>» </a:t>
            </a:r>
            <a:r>
              <a:rPr lang="ru-RU" dirty="0" err="1" smtClean="0"/>
              <a:t>поміщику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наслідок</a:t>
            </a:r>
            <a:r>
              <a:rPr lang="ru-RU" dirty="0" smtClean="0"/>
              <a:t>: до 1861 р.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селянський</a:t>
            </a:r>
            <a:r>
              <a:rPr lang="ru-RU" dirty="0" smtClean="0"/>
              <a:t> </a:t>
            </a:r>
            <a:r>
              <a:rPr lang="ru-RU" dirty="0" err="1" smtClean="0"/>
              <a:t>наділ</a:t>
            </a:r>
            <a:r>
              <a:rPr lang="ru-RU" dirty="0" smtClean="0"/>
              <a:t> </a:t>
            </a:r>
            <a:r>
              <a:rPr lang="ru-RU" dirty="0" err="1" smtClean="0"/>
              <a:t>дорівнював</a:t>
            </a:r>
            <a:r>
              <a:rPr lang="ru-RU" dirty="0" smtClean="0"/>
              <a:t> 4,4 </a:t>
            </a:r>
            <a:r>
              <a:rPr lang="ru-RU" dirty="0" err="1" smtClean="0"/>
              <a:t>десятини</a:t>
            </a:r>
            <a:r>
              <a:rPr lang="ru-RU" dirty="0" smtClean="0"/>
              <a:t> на </a:t>
            </a:r>
            <a:r>
              <a:rPr lang="ru-RU" dirty="0" err="1" smtClean="0"/>
              <a:t>ревізьку</a:t>
            </a:r>
            <a:r>
              <a:rPr lang="ru-RU" dirty="0" smtClean="0"/>
              <a:t> душу,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— 3,4 </a:t>
            </a:r>
            <a:r>
              <a:rPr lang="ru-RU" dirty="0" err="1" smtClean="0"/>
              <a:t>десятини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відбувався</a:t>
            </a:r>
            <a:r>
              <a:rPr lang="ru-RU" dirty="0" smtClean="0"/>
              <a:t> обман селянина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викупу</a:t>
            </a:r>
            <a:r>
              <a:rPr lang="ru-RU" dirty="0" smtClean="0"/>
              <a:t> ним </a:t>
            </a:r>
            <a:r>
              <a:rPr lang="ru-RU" dirty="0" err="1" smtClean="0"/>
              <a:t>землі</a:t>
            </a:r>
            <a:r>
              <a:rPr lang="ru-RU" dirty="0" smtClean="0"/>
              <a:t> (</a:t>
            </a:r>
            <a:r>
              <a:rPr lang="ru-RU" dirty="0" err="1" smtClean="0"/>
              <a:t>викупні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), </a:t>
            </a:r>
            <a:r>
              <a:rPr lang="ru-RU" dirty="0" err="1" smtClean="0"/>
              <a:t>бо</a:t>
            </a:r>
            <a:r>
              <a:rPr lang="ru-RU" dirty="0" smtClean="0"/>
              <a:t> селянин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викупу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 платив </a:t>
            </a:r>
            <a:r>
              <a:rPr lang="ru-RU" dirty="0" err="1" smtClean="0"/>
              <a:t>поміщику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20 % </a:t>
            </a:r>
            <a:r>
              <a:rPr lang="ru-RU" dirty="0" err="1" smtClean="0"/>
              <a:t>суми</a:t>
            </a:r>
            <a:r>
              <a:rPr lang="ru-RU" dirty="0" smtClean="0"/>
              <a:t>, </a:t>
            </a:r>
            <a:r>
              <a:rPr lang="ru-RU" dirty="0" err="1" smtClean="0"/>
              <a:t>решту</a:t>
            </a:r>
            <a:r>
              <a:rPr lang="ru-RU" dirty="0" smtClean="0"/>
              <a:t> 80 % </a:t>
            </a:r>
            <a:r>
              <a:rPr lang="ru-RU" dirty="0" err="1" smtClean="0"/>
              <a:t>поміщику</a:t>
            </a:r>
            <a:r>
              <a:rPr lang="ru-RU" dirty="0" smtClean="0"/>
              <a:t> </a:t>
            </a:r>
            <a:r>
              <a:rPr lang="ru-RU" dirty="0" err="1" smtClean="0"/>
              <a:t>виплачувала</a:t>
            </a:r>
            <a:r>
              <a:rPr lang="ru-RU" dirty="0" smtClean="0"/>
              <a:t> держава, а селянин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 за </a:t>
            </a:r>
            <a:r>
              <a:rPr lang="ru-RU" dirty="0" err="1" smtClean="0"/>
              <a:t>ці</a:t>
            </a:r>
            <a:r>
              <a:rPr lang="ru-RU" dirty="0" smtClean="0"/>
              <a:t> 80 %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49 </a:t>
            </a:r>
            <a:r>
              <a:rPr lang="ru-RU" dirty="0" err="1" smtClean="0"/>
              <a:t>років</a:t>
            </a:r>
            <a:r>
              <a:rPr lang="ru-RU" dirty="0" smtClean="0"/>
              <a:t>, плюс </a:t>
            </a:r>
            <a:r>
              <a:rPr lang="ru-RU" dirty="0" err="1" smtClean="0"/>
              <a:t>іще</a:t>
            </a:r>
            <a:r>
              <a:rPr lang="ru-RU" dirty="0" smtClean="0"/>
              <a:t> 6 % </a:t>
            </a:r>
            <a:r>
              <a:rPr lang="ru-RU" dirty="0" err="1" smtClean="0"/>
              <a:t>додаткового</a:t>
            </a:r>
            <a:r>
              <a:rPr lang="ru-RU" dirty="0" smtClean="0"/>
              <a:t> боргу </a:t>
            </a:r>
            <a:r>
              <a:rPr lang="ru-RU" dirty="0" err="1" smtClean="0"/>
              <a:t>щорічно</a:t>
            </a:r>
            <a:r>
              <a:rPr lang="ru-RU" dirty="0" smtClean="0"/>
              <a:t>. У </a:t>
            </a:r>
            <a:r>
              <a:rPr lang="ru-RU" dirty="0" err="1" smtClean="0"/>
              <a:t>підсумку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r>
              <a:rPr lang="ru-RU" dirty="0" smtClean="0"/>
              <a:t> </a:t>
            </a:r>
            <a:r>
              <a:rPr lang="ru-RU" dirty="0" err="1" smtClean="0"/>
              <a:t>виплатили</a:t>
            </a:r>
            <a:r>
              <a:rPr lang="ru-RU" dirty="0" smtClean="0"/>
              <a:t> за землю суму в 3 рази </a:t>
            </a:r>
            <a:r>
              <a:rPr lang="ru-RU" dirty="0" err="1" smtClean="0"/>
              <a:t>більшу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вона </a:t>
            </a:r>
            <a:r>
              <a:rPr lang="ru-RU" dirty="0" err="1" smtClean="0"/>
              <a:t>коштувала</a:t>
            </a:r>
            <a:r>
              <a:rPr lang="ru-RU" dirty="0" smtClean="0"/>
              <a:t> (</a:t>
            </a:r>
            <a:r>
              <a:rPr lang="ru-RU" dirty="0" err="1" smtClean="0"/>
              <a:t>планувалися</a:t>
            </a:r>
            <a:r>
              <a:rPr lang="ru-RU" dirty="0" smtClean="0"/>
              <a:t> в 5 </a:t>
            </a:r>
            <a:r>
              <a:rPr lang="ru-RU" dirty="0" err="1" smtClean="0"/>
              <a:t>разів</a:t>
            </a:r>
            <a:r>
              <a:rPr lang="ru-RU" dirty="0" smtClean="0"/>
              <a:t>,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революція</a:t>
            </a:r>
            <a:r>
              <a:rPr lang="ru-RU" dirty="0" smtClean="0"/>
              <a:t> 1905–1907 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змусила</a:t>
            </a:r>
            <a:r>
              <a:rPr lang="ru-RU" dirty="0" smtClean="0"/>
              <a:t> царизм у 1906 р.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скасувати</a:t>
            </a:r>
            <a:r>
              <a:rPr lang="ru-RU" dirty="0" smtClean="0"/>
              <a:t> </a:t>
            </a:r>
            <a:r>
              <a:rPr lang="ru-RU" dirty="0" err="1" smtClean="0"/>
              <a:t>викупні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). Таким чином, </a:t>
            </a:r>
            <a:r>
              <a:rPr lang="ru-RU" dirty="0" err="1" smtClean="0"/>
              <a:t>селяни</a:t>
            </a:r>
            <a:r>
              <a:rPr lang="ru-RU" dirty="0" smtClean="0"/>
              <a:t> заплатили не </a:t>
            </a:r>
            <a:r>
              <a:rPr lang="ru-RU" dirty="0" err="1" smtClean="0"/>
              <a:t>тільки</a:t>
            </a:r>
            <a:r>
              <a:rPr lang="ru-RU" dirty="0" smtClean="0"/>
              <a:t> за землю,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за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звільнення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мало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особливість</a:t>
            </a:r>
            <a:r>
              <a:rPr lang="ru-RU" dirty="0" smtClean="0"/>
              <a:t>: </a:t>
            </a:r>
            <a:r>
              <a:rPr lang="ru-RU" dirty="0" err="1" smtClean="0"/>
              <a:t>більшість</a:t>
            </a:r>
            <a:r>
              <a:rPr lang="ru-RU" dirty="0" smtClean="0"/>
              <a:t> селян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менші</a:t>
            </a:r>
            <a:r>
              <a:rPr lang="ru-RU" dirty="0" smtClean="0"/>
              <a:t> </a:t>
            </a:r>
            <a:r>
              <a:rPr lang="ru-RU" dirty="0" err="1" smtClean="0"/>
              <a:t>наділи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до </a:t>
            </a:r>
            <a:r>
              <a:rPr lang="ru-RU" dirty="0" err="1" smtClean="0"/>
              <a:t>реформи</a:t>
            </a:r>
            <a:r>
              <a:rPr lang="ru-RU" dirty="0" smtClean="0"/>
              <a:t> (через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відрізки</a:t>
            </a:r>
            <a:r>
              <a:rPr lang="ru-RU" dirty="0" smtClean="0"/>
              <a:t>).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зросла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малоземельних</a:t>
            </a:r>
            <a:r>
              <a:rPr lang="ru-RU" dirty="0" smtClean="0"/>
              <a:t> селян,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до 3 десятин </a:t>
            </a:r>
            <a:r>
              <a:rPr lang="ru-RU" dirty="0" err="1" smtClean="0"/>
              <a:t>землі</a:t>
            </a:r>
            <a:r>
              <a:rPr lang="ru-RU" dirty="0" smtClean="0"/>
              <a:t> (на </a:t>
            </a:r>
            <a:r>
              <a:rPr lang="ru-RU" dirty="0" err="1" smtClean="0"/>
              <a:t>Лівобережжі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стало 43 %, на </a:t>
            </a:r>
            <a:r>
              <a:rPr lang="ru-RU" dirty="0" err="1" smtClean="0"/>
              <a:t>Півдні</a:t>
            </a:r>
            <a:r>
              <a:rPr lang="ru-RU" dirty="0" smtClean="0"/>
              <a:t> — 26 %).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4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11156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rgbClr val="0000FF"/>
                </a:solidFill>
              </a:rPr>
              <a:t>Наслідки реформи для державних і безземельних селян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714356"/>
            <a:ext cx="4143404" cy="7143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селян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3438" y="714356"/>
            <a:ext cx="4113213" cy="7143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Безземельні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4282" y="1571612"/>
            <a:ext cx="4286280" cy="471490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r>
              <a:rPr lang="ru-RU" dirty="0" smtClean="0"/>
              <a:t> </a:t>
            </a:r>
            <a:r>
              <a:rPr lang="ru-RU" dirty="0" err="1" smtClean="0"/>
              <a:t>зберегли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знаходилися</a:t>
            </a:r>
            <a:r>
              <a:rPr lang="ru-RU" b="1" dirty="0" smtClean="0"/>
              <a:t> </a:t>
            </a:r>
            <a:r>
              <a:rPr lang="ru-RU" dirty="0" smtClean="0"/>
              <a:t>в них до 1861 р.</a:t>
            </a:r>
          </a:p>
          <a:p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викупу</a:t>
            </a:r>
            <a:r>
              <a:rPr lang="ru-RU" dirty="0" smtClean="0"/>
              <a:t> в них </a:t>
            </a:r>
            <a:r>
              <a:rPr lang="ru-RU" dirty="0" err="1" smtClean="0"/>
              <a:t>перевищував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b="1" dirty="0" smtClean="0"/>
              <a:t> </a:t>
            </a:r>
            <a:r>
              <a:rPr lang="ru-RU" dirty="0" smtClean="0"/>
              <a:t>не в 5 </a:t>
            </a:r>
            <a:r>
              <a:rPr lang="ru-RU" dirty="0" err="1" smtClean="0"/>
              <a:t>разів</a:t>
            </a:r>
            <a:r>
              <a:rPr lang="ru-RU" dirty="0" smtClean="0"/>
              <a:t>, як у </a:t>
            </a:r>
            <a:r>
              <a:rPr lang="ru-RU" dirty="0" err="1" smtClean="0"/>
              <a:t>поміщицьких</a:t>
            </a:r>
            <a:r>
              <a:rPr lang="ru-RU" dirty="0" smtClean="0"/>
              <a:t> селян, а </a:t>
            </a:r>
            <a:r>
              <a:rPr lang="ru-RU" dirty="0" err="1" smtClean="0"/>
              <a:t>лише</a:t>
            </a:r>
            <a:r>
              <a:rPr lang="ru-RU" dirty="0" smtClean="0"/>
              <a:t> на 45 %.</a:t>
            </a:r>
          </a:p>
          <a:p>
            <a:r>
              <a:rPr lang="ru-RU" dirty="0" smtClean="0"/>
              <a:t>До 1886 р. вони </a:t>
            </a:r>
            <a:r>
              <a:rPr lang="ru-RU" dirty="0" err="1" smtClean="0"/>
              <a:t>викупили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наділи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пільги</a:t>
            </a:r>
            <a:r>
              <a:rPr lang="ru-RU" dirty="0" smtClean="0"/>
              <a:t> </a:t>
            </a:r>
            <a:r>
              <a:rPr lang="ru-RU" dirty="0" err="1" smtClean="0"/>
              <a:t>державним</a:t>
            </a:r>
            <a:r>
              <a:rPr lang="ru-RU" dirty="0" smtClean="0"/>
              <a:t> селянам </a:t>
            </a:r>
            <a:r>
              <a:rPr lang="ru-RU" dirty="0" err="1" smtClean="0"/>
              <a:t>пояснюються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держава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зацікавлена</a:t>
            </a:r>
            <a:r>
              <a:rPr lang="ru-RU" dirty="0" smtClean="0"/>
              <a:t> в </a:t>
            </a:r>
            <a:r>
              <a:rPr lang="ru-RU" dirty="0" err="1" smtClean="0"/>
              <a:t>якнайшвидшому</a:t>
            </a:r>
            <a:r>
              <a:rPr lang="ru-RU" dirty="0" smtClean="0"/>
              <a:t> </a:t>
            </a:r>
            <a:r>
              <a:rPr lang="ru-RU" dirty="0" err="1" smtClean="0"/>
              <a:t>переведенні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на </a:t>
            </a:r>
            <a:r>
              <a:rPr lang="ru-RU" dirty="0" err="1" smtClean="0"/>
              <a:t>капіталістичні</a:t>
            </a:r>
            <a:r>
              <a:rPr lang="ru-RU" dirty="0" smtClean="0"/>
              <a:t> рейки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державних</a:t>
            </a:r>
            <a:r>
              <a:rPr lang="ru-RU" dirty="0" smtClean="0"/>
              <a:t> землях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поміщиків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бажали</a:t>
            </a:r>
            <a:r>
              <a:rPr lang="ru-RU" dirty="0" smtClean="0"/>
              <a:t> </a:t>
            </a:r>
            <a:r>
              <a:rPr lang="ru-RU" dirty="0" err="1" smtClean="0"/>
              <a:t>віддавати</a:t>
            </a:r>
            <a:r>
              <a:rPr lang="ru-RU" dirty="0" smtClean="0"/>
              <a:t> свою землю селянам.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571612"/>
            <a:ext cx="4286280" cy="464347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Колишні</a:t>
            </a:r>
            <a:r>
              <a:rPr lang="ru-RU" dirty="0" smtClean="0"/>
              <a:t> </a:t>
            </a:r>
            <a:r>
              <a:rPr lang="ru-RU" dirty="0" err="1" smtClean="0"/>
              <a:t>двірські</a:t>
            </a:r>
            <a:r>
              <a:rPr lang="ru-RU" dirty="0" smtClean="0"/>
              <a:t>, </a:t>
            </a:r>
            <a:r>
              <a:rPr lang="ru-RU" dirty="0" err="1" smtClean="0"/>
              <a:t>селяни</a:t>
            </a:r>
            <a:r>
              <a:rPr lang="ru-RU" dirty="0" smtClean="0"/>
              <a:t> </a:t>
            </a:r>
            <a:r>
              <a:rPr lang="ru-RU" dirty="0" err="1" smtClean="0"/>
              <a:t>дрібнопомісних</a:t>
            </a:r>
            <a:r>
              <a:rPr lang="ru-RU" dirty="0" smtClean="0"/>
              <a:t> </a:t>
            </a:r>
            <a:r>
              <a:rPr lang="ru-RU" dirty="0" err="1" smtClean="0"/>
              <a:t>поміщиків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2 роки </a:t>
            </a:r>
            <a:r>
              <a:rPr lang="ru-RU" dirty="0" err="1" smtClean="0"/>
              <a:t>відробити</a:t>
            </a:r>
            <a:r>
              <a:rPr lang="ru-RU" dirty="0" smtClean="0"/>
              <a:t> на </a:t>
            </a:r>
            <a:r>
              <a:rPr lang="ru-RU" dirty="0" err="1" smtClean="0"/>
              <a:t>поміщика</a:t>
            </a:r>
            <a:r>
              <a:rPr lang="ru-RU" dirty="0" smtClean="0"/>
              <a:t> («</a:t>
            </a:r>
            <a:r>
              <a:rPr lang="ru-RU" dirty="0" err="1" smtClean="0"/>
              <a:t>тимчасово</a:t>
            </a:r>
            <a:r>
              <a:rPr lang="ru-RU" dirty="0" smtClean="0"/>
              <a:t> </a:t>
            </a:r>
            <a:r>
              <a:rPr lang="ru-RU" dirty="0" err="1" smtClean="0"/>
              <a:t>зобов’язані</a:t>
            </a:r>
            <a:r>
              <a:rPr lang="ru-RU" dirty="0" smtClean="0"/>
              <a:t>»),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одержували</a:t>
            </a:r>
            <a:r>
              <a:rPr lang="ru-RU" dirty="0" smtClean="0"/>
              <a:t> волю без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поповнюючи</a:t>
            </a:r>
            <a:r>
              <a:rPr lang="ru-RU" dirty="0" smtClean="0"/>
              <a:t> </a:t>
            </a:r>
            <a:r>
              <a:rPr lang="ru-RU" dirty="0" err="1" smtClean="0"/>
              <a:t>загін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робітників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Скасування</a:t>
            </a:r>
            <a:r>
              <a:rPr lang="ru-RU" dirty="0" smtClean="0"/>
              <a:t> </a:t>
            </a:r>
            <a:r>
              <a:rPr lang="ru-RU" dirty="0" err="1" smtClean="0"/>
              <a:t>кріпосного</a:t>
            </a:r>
            <a:r>
              <a:rPr lang="ru-RU" dirty="0" smtClean="0"/>
              <a:t> права </a:t>
            </a:r>
            <a:r>
              <a:rPr lang="ru-RU" dirty="0" err="1" smtClean="0"/>
              <a:t>спричинило</a:t>
            </a:r>
            <a:r>
              <a:rPr lang="ru-RU" dirty="0" smtClean="0"/>
              <a:t>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базису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змусило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надбудову</a:t>
            </a:r>
            <a:r>
              <a:rPr lang="ru-RU" dirty="0" smtClean="0"/>
              <a:t>, для </a:t>
            </a:r>
            <a:r>
              <a:rPr lang="ru-RU" dirty="0" err="1" smtClean="0"/>
              <a:t>чого</a:t>
            </a:r>
            <a:r>
              <a:rPr lang="ru-RU" dirty="0" smtClean="0"/>
              <a:t> царизмом </a:t>
            </a:r>
            <a:r>
              <a:rPr lang="ru-RU" dirty="0" err="1" smtClean="0"/>
              <a:t>з</a:t>
            </a:r>
            <a:r>
              <a:rPr lang="ru-RU" dirty="0" smtClean="0"/>
              <a:t> 1864 р. до 1874 р. </a:t>
            </a:r>
            <a:r>
              <a:rPr lang="ru-RU" dirty="0" err="1" smtClean="0"/>
              <a:t>було</a:t>
            </a:r>
            <a:r>
              <a:rPr lang="ru-RU" dirty="0" smtClean="0"/>
              <a:t> проведено 5 великих </a:t>
            </a:r>
            <a:r>
              <a:rPr lang="ru-RU" dirty="0" err="1" smtClean="0"/>
              <a:t>політичних</a:t>
            </a:r>
            <a:r>
              <a:rPr lang="ru-RU" dirty="0" smtClean="0"/>
              <a:t> реформ (реформа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, </a:t>
            </a:r>
            <a:r>
              <a:rPr lang="ru-RU" dirty="0" err="1" smtClean="0"/>
              <a:t>військова</a:t>
            </a:r>
            <a:r>
              <a:rPr lang="ru-RU" dirty="0" smtClean="0"/>
              <a:t>, </a:t>
            </a:r>
            <a:r>
              <a:rPr lang="ru-RU" dirty="0" err="1" smtClean="0"/>
              <a:t>судова</a:t>
            </a:r>
            <a:r>
              <a:rPr lang="ru-RU" dirty="0" smtClean="0"/>
              <a:t>, </a:t>
            </a:r>
            <a:r>
              <a:rPr lang="ru-RU" dirty="0" err="1" smtClean="0"/>
              <a:t>фінансова</a:t>
            </a:r>
            <a:r>
              <a:rPr lang="ru-RU" dirty="0" smtClean="0"/>
              <a:t>, </a:t>
            </a:r>
            <a:r>
              <a:rPr lang="ru-RU" dirty="0" err="1" smtClean="0"/>
              <a:t>реформа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6778"/>
            <a:ext cx="8258204" cy="640454"/>
          </a:xfrm>
        </p:spPr>
        <p:txBody>
          <a:bodyPr>
            <a:normAutofit/>
          </a:bodyPr>
          <a:lstStyle/>
          <a:p>
            <a:pPr algn="ctr"/>
            <a:r>
              <a:rPr lang="uk-UA" sz="40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Життя кріпака</a:t>
            </a:r>
            <a:endParaRPr lang="ru-RU" sz="40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8643998" cy="571501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i="1" dirty="0" smtClean="0">
                <a:solidFill>
                  <a:srgbClr val="7030A0"/>
                </a:solidFill>
              </a:rPr>
              <a:t>       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Навіть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сонце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ще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спить  ,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кріпак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встає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,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Відразу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  до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свого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пана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іде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,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Там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працює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до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піздньої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ночі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,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Знесилюються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нещасні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очі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...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/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Прав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ніяких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він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немає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,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Та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і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  на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світі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не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проживає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,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Назавжди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чорт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його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спіткає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,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Захоче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-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продасть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пан  ,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обміняє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...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/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"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Гроші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-    а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що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воно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таке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?"-    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спитав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  ,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А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він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незнає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,  в  руках  не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тримав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...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Назавжди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забув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,  слово  "свобода"  ,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Доля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його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-  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повна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голота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...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/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Як  свою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сім'ю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прогодувати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,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Та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із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голоду  не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повмирати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...</a:t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Лише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це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його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хвилює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/>
            </a:r>
            <a:b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Все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інше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доля  </a:t>
            </a:r>
            <a:r>
              <a:rPr lang="ru-RU" sz="3800" b="1" i="1" dirty="0" err="1" smtClean="0">
                <a:solidFill>
                  <a:srgbClr val="7030A0"/>
                </a:solidFill>
                <a:latin typeface="Gabriola" pitchFamily="82" charset="0"/>
              </a:rPr>
              <a:t>подарує</a:t>
            </a:r>
            <a:r>
              <a:rPr lang="ru-RU" sz="3800" b="1" i="1" dirty="0" smtClean="0">
                <a:solidFill>
                  <a:srgbClr val="7030A0"/>
                </a:solidFill>
                <a:latin typeface="Gabriola" pitchFamily="82" charset="0"/>
              </a:rPr>
              <a:t>  ...</a:t>
            </a:r>
          </a:p>
          <a:p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1107</Words>
  <Application>Microsoft Office PowerPoint</Application>
  <PresentationFormat>Екран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7" baseType="lpstr">
      <vt:lpstr>Солнцестояние</vt:lpstr>
      <vt:lpstr>Порівняльна характеристика. Відміна кріпацтва в Росії 1861 року та відміна рабства в США під час Громадянської війни.</vt:lpstr>
      <vt:lpstr>Маніфест 19 лютого 1861 року.</vt:lpstr>
      <vt:lpstr>Слайд 3</vt:lpstr>
      <vt:lpstr>Планування реформи</vt:lpstr>
      <vt:lpstr>Суть реформи</vt:lpstr>
      <vt:lpstr>Наслідки</vt:lpstr>
      <vt:lpstr>Наслідки реформи для поміщицьких селян</vt:lpstr>
      <vt:lpstr>Наслідки реформи для державних і безземельних селян</vt:lpstr>
      <vt:lpstr>Життя кріпака</vt:lpstr>
      <vt:lpstr>Висновок</vt:lpstr>
      <vt:lpstr>Відміна рабства в США</vt:lpstr>
      <vt:lpstr>Причини</vt:lpstr>
      <vt:lpstr>                  Початок війни</vt:lpstr>
      <vt:lpstr>Етапи війни</vt:lpstr>
      <vt:lpstr>Слайд 15</vt:lpstr>
      <vt:lpstr>Наслідки   війни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</dc:creator>
  <cp:lastModifiedBy>Comp3</cp:lastModifiedBy>
  <cp:revision>22</cp:revision>
  <dcterms:created xsi:type="dcterms:W3CDTF">2012-02-20T17:52:13Z</dcterms:created>
  <dcterms:modified xsi:type="dcterms:W3CDTF">2012-04-10T07:53:14Z</dcterms:modified>
</cp:coreProperties>
</file>